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9"/>
  </p:notesMasterIdLst>
  <p:handoutMasterIdLst>
    <p:handoutMasterId r:id="rId40"/>
  </p:handoutMasterIdLst>
  <p:sldIdLst>
    <p:sldId id="277" r:id="rId2"/>
    <p:sldId id="283" r:id="rId3"/>
    <p:sldId id="257" r:id="rId4"/>
    <p:sldId id="274" r:id="rId5"/>
    <p:sldId id="258" r:id="rId6"/>
    <p:sldId id="273" r:id="rId7"/>
    <p:sldId id="259" r:id="rId8"/>
    <p:sldId id="260" r:id="rId9"/>
    <p:sldId id="280" r:id="rId10"/>
    <p:sldId id="262" r:id="rId11"/>
    <p:sldId id="278" r:id="rId12"/>
    <p:sldId id="263" r:id="rId13"/>
    <p:sldId id="296" r:id="rId14"/>
    <p:sldId id="279" r:id="rId15"/>
    <p:sldId id="267" r:id="rId16"/>
    <p:sldId id="284" r:id="rId17"/>
    <p:sldId id="308" r:id="rId18"/>
    <p:sldId id="309" r:id="rId19"/>
    <p:sldId id="312" r:id="rId20"/>
    <p:sldId id="310" r:id="rId21"/>
    <p:sldId id="313" r:id="rId22"/>
    <p:sldId id="271" r:id="rId23"/>
    <p:sldId id="306" r:id="rId24"/>
    <p:sldId id="289" r:id="rId25"/>
    <p:sldId id="286" r:id="rId26"/>
    <p:sldId id="288" r:id="rId27"/>
    <p:sldId id="307" r:id="rId28"/>
    <p:sldId id="297" r:id="rId29"/>
    <p:sldId id="287" r:id="rId30"/>
    <p:sldId id="291" r:id="rId31"/>
    <p:sldId id="294" r:id="rId32"/>
    <p:sldId id="295" r:id="rId33"/>
    <p:sldId id="292" r:id="rId34"/>
    <p:sldId id="282" r:id="rId35"/>
    <p:sldId id="299" r:id="rId36"/>
    <p:sldId id="298" r:id="rId37"/>
    <p:sldId id="261" r:id="rId3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55C2"/>
    <a:srgbClr val="0070C0"/>
    <a:srgbClr val="0E58C4"/>
    <a:srgbClr val="FFFFF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1667" autoAdjust="0"/>
  </p:normalViewPr>
  <p:slideViewPr>
    <p:cSldViewPr>
      <p:cViewPr varScale="1">
        <p:scale>
          <a:sx n="100" d="100"/>
          <a:sy n="100" d="100"/>
        </p:scale>
        <p:origin x="29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3488"/>
    </p:cViewPr>
  </p:outlin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ads.bris.ac.uk\filestore\SSCM\Users\epgmm\George%20Mc%20Mahon\Teaching\ShortCourse\emAlgorith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EM algorith</a:t>
            </a:r>
            <a:r>
              <a:rPr lang="en-GB" baseline="0"/>
              <a:t> phasing</a:t>
            </a:r>
            <a:endParaRPr lang="en-GB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5265496505116459E-2"/>
          <c:y val="0.1134518062168348"/>
          <c:w val="0.77502750876380166"/>
          <c:h val="0.79495314075050882"/>
        </c:manualLayout>
      </c:layout>
      <c:scatterChart>
        <c:scatterStyle val="smoothMarker"/>
        <c:varyColors val="0"/>
        <c:ser>
          <c:idx val="0"/>
          <c:order val="0"/>
          <c:tx>
            <c:strRef>
              <c:f>'EM3'!$B$2</c:f>
              <c:strCache>
                <c:ptCount val="1"/>
                <c:pt idx="0">
                  <c:v>AACA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yVal>
            <c:numRef>
              <c:f>'EM3'!$C$2:$C$11</c:f>
              <c:numCache>
                <c:formatCode>General</c:formatCode>
                <c:ptCount val="10"/>
                <c:pt idx="0">
                  <c:v>0.15</c:v>
                </c:pt>
                <c:pt idx="1">
                  <c:v>0.21000000000000002</c:v>
                </c:pt>
                <c:pt idx="2">
                  <c:v>0.246</c:v>
                </c:pt>
                <c:pt idx="3">
                  <c:v>0.2676</c:v>
                </c:pt>
                <c:pt idx="4">
                  <c:v>0.28055999999999998</c:v>
                </c:pt>
                <c:pt idx="5">
                  <c:v>0.28833599999999998</c:v>
                </c:pt>
                <c:pt idx="6">
                  <c:v>0.29300159999999997</c:v>
                </c:pt>
                <c:pt idx="7">
                  <c:v>0.29580096</c:v>
                </c:pt>
                <c:pt idx="8">
                  <c:v>0.297480576</c:v>
                </c:pt>
                <c:pt idx="9">
                  <c:v>0.29848834559999998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'EM3'!$B$12</c:f>
              <c:strCache>
                <c:ptCount val="1"/>
                <c:pt idx="0">
                  <c:v>AACT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'EM3'!$C$12:$C$21</c:f>
              <c:numCache>
                <c:formatCode>General</c:formatCode>
                <c:ptCount val="10"/>
                <c:pt idx="0">
                  <c:v>0.15</c:v>
                </c:pt>
                <c:pt idx="1">
                  <c:v>0.09</c:v>
                </c:pt>
                <c:pt idx="2">
                  <c:v>5.3999999999999999E-2</c:v>
                </c:pt>
                <c:pt idx="3">
                  <c:v>3.2399999999999998E-2</c:v>
                </c:pt>
                <c:pt idx="4">
                  <c:v>1.9439999999999999E-2</c:v>
                </c:pt>
                <c:pt idx="5">
                  <c:v>1.1663999999999999E-2</c:v>
                </c:pt>
                <c:pt idx="6">
                  <c:v>6.9983999999999992E-3</c:v>
                </c:pt>
                <c:pt idx="7">
                  <c:v>4.1990400000000002E-3</c:v>
                </c:pt>
                <c:pt idx="8">
                  <c:v>2.5194240000000001E-3</c:v>
                </c:pt>
                <c:pt idx="9">
                  <c:v>1.5116544E-3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'EM3'!$B$22</c:f>
              <c:strCache>
                <c:ptCount val="1"/>
                <c:pt idx="0">
                  <c:v>AGCA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yVal>
            <c:numRef>
              <c:f>'EM3'!$C$22:$C$31</c:f>
              <c:numCache>
                <c:formatCode>General</c:formatCode>
                <c:ptCount val="10"/>
                <c:pt idx="0">
                  <c:v>0.15</c:v>
                </c:pt>
                <c:pt idx="1">
                  <c:v>0.09</c:v>
                </c:pt>
                <c:pt idx="2">
                  <c:v>5.3999999999999999E-2</c:v>
                </c:pt>
                <c:pt idx="3">
                  <c:v>3.2399999999999998E-2</c:v>
                </c:pt>
                <c:pt idx="4">
                  <c:v>1.9439999999999999E-2</c:v>
                </c:pt>
                <c:pt idx="5">
                  <c:v>1.1663999999999999E-2</c:v>
                </c:pt>
                <c:pt idx="6">
                  <c:v>6.9983999999999992E-3</c:v>
                </c:pt>
                <c:pt idx="7">
                  <c:v>4.1990400000000002E-3</c:v>
                </c:pt>
                <c:pt idx="8">
                  <c:v>2.5194240000000001E-3</c:v>
                </c:pt>
                <c:pt idx="9">
                  <c:v>1.5116544E-3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'EM3'!$B$32</c:f>
              <c:strCache>
                <c:ptCount val="1"/>
                <c:pt idx="0">
                  <c:v>AGCT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yVal>
            <c:numRef>
              <c:f>'EM3'!$C$32:$C$41</c:f>
              <c:numCache>
                <c:formatCode>General</c:formatCode>
                <c:ptCount val="10"/>
                <c:pt idx="0">
                  <c:v>0.55000000000000004</c:v>
                </c:pt>
                <c:pt idx="1">
                  <c:v>0.55000000000000004</c:v>
                </c:pt>
                <c:pt idx="2">
                  <c:v>0.6100000000000001</c:v>
                </c:pt>
                <c:pt idx="3">
                  <c:v>0.6100000000000001</c:v>
                </c:pt>
                <c:pt idx="4">
                  <c:v>0.64600000000000002</c:v>
                </c:pt>
                <c:pt idx="5">
                  <c:v>0.64600000000000002</c:v>
                </c:pt>
                <c:pt idx="6">
                  <c:v>0.66759999999999997</c:v>
                </c:pt>
                <c:pt idx="7">
                  <c:v>0.66759999999999997</c:v>
                </c:pt>
                <c:pt idx="8">
                  <c:v>0.68056000000000005</c:v>
                </c:pt>
                <c:pt idx="9">
                  <c:v>0.68056000000000005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4067416"/>
        <c:axId val="134067808"/>
      </c:scatterChart>
      <c:valAx>
        <c:axId val="1340674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Iteration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067808"/>
        <c:crosses val="autoZero"/>
        <c:crossBetween val="midCat"/>
      </c:valAx>
      <c:valAx>
        <c:axId val="134067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Haplotype</a:t>
                </a:r>
                <a:r>
                  <a:rPr lang="en-GB" baseline="0"/>
                  <a:t> frequency</a:t>
                </a:r>
                <a:endParaRPr lang="en-GB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0674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721C80-B2D1-4A9E-925C-637F7FF844CD}" type="datetimeFigureOut">
              <a:rPr lang="en-GB" smtClean="0"/>
              <a:t>21/03/2016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E9D71-25BF-46BC-9EB7-121C5EE09F1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60069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8357A-9623-478C-BC76-C27C66E4A384}" type="datetimeFigureOut">
              <a:rPr lang="en-GB" smtClean="0"/>
              <a:t>21/03/2016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A53ED-1863-4013-8478-A8A2660E5C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45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465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3536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smtClean="0"/>
              <a:t>Two “new associations”:</a:t>
            </a:r>
          </a:p>
          <a:p>
            <a:pPr marL="685800" lvl="1" indent="-228600">
              <a:buFont typeface="+mj-lt"/>
              <a:buAutoNum type="alphaLcParenR"/>
            </a:pPr>
            <a:r>
              <a:rPr lang="en-US" dirty="0"/>
              <a:t>W</a:t>
            </a:r>
            <a:r>
              <a:rPr lang="en-US" dirty="0" smtClean="0"/>
              <a:t>ithin </a:t>
            </a:r>
            <a:r>
              <a:rPr lang="en-US" dirty="0"/>
              <a:t>the IL2RA gene for association with type 1 diabetes </a:t>
            </a:r>
            <a:endParaRPr lang="en-US" dirty="0" smtClean="0"/>
          </a:p>
          <a:p>
            <a:pPr marL="685800" lvl="1" indent="-228600">
              <a:buFont typeface="+mj-lt"/>
              <a:buAutoNum type="alphaLcParenR"/>
            </a:pP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proximity </a:t>
            </a:r>
            <a:r>
              <a:rPr lang="en-US" dirty="0" smtClean="0"/>
              <a:t>of </a:t>
            </a:r>
            <a:r>
              <a:rPr lang="en-US" dirty="0"/>
              <a:t>the CDKN2B gene for association with type 2 </a:t>
            </a:r>
            <a:r>
              <a:rPr lang="en-US" dirty="0" smtClean="0"/>
              <a:t>diabetes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Refined associations:</a:t>
            </a:r>
          </a:p>
          <a:p>
            <a:pPr marL="685800" lvl="1" indent="-228600">
              <a:buFont typeface="+mj-lt"/>
              <a:buAutoNum type="alphaLcParenR"/>
            </a:pPr>
            <a:r>
              <a:rPr lang="en-US" dirty="0" smtClean="0"/>
              <a:t>One in </a:t>
            </a:r>
            <a:r>
              <a:rPr lang="en-US" dirty="0"/>
              <a:t>exon 9 of IL23R </a:t>
            </a:r>
            <a:r>
              <a:rPr lang="en-US" dirty="0" smtClean="0"/>
              <a:t>in </a:t>
            </a:r>
            <a:r>
              <a:rPr lang="en-US" dirty="0"/>
              <a:t>association with Crohn’s disease, </a:t>
            </a:r>
          </a:p>
          <a:p>
            <a:pPr marL="1200150" lvl="2" indent="-285750">
              <a:buFont typeface="+mj-lt"/>
              <a:buAutoNum type="romanLcPeriod"/>
            </a:pPr>
            <a:r>
              <a:rPr lang="en-US" dirty="0" smtClean="0"/>
              <a:t>predicted </a:t>
            </a:r>
            <a:r>
              <a:rPr lang="en-US" dirty="0"/>
              <a:t>to be probably damaging by </a:t>
            </a:r>
            <a:r>
              <a:rPr lang="en-US" dirty="0" smtClean="0"/>
              <a:t>PolyPhen2</a:t>
            </a:r>
          </a:p>
          <a:p>
            <a:pPr marL="685800" lvl="1" indent="-228600">
              <a:buFont typeface="+mj-lt"/>
              <a:buAutoNum type="alphaLcParenR"/>
            </a:pPr>
            <a:r>
              <a:rPr lang="en-US" dirty="0" smtClean="0"/>
              <a:t>A variant </a:t>
            </a:r>
            <a:r>
              <a:rPr lang="en-US" dirty="0"/>
              <a:t>is in the CUX2 gene region for association with type 1 </a:t>
            </a:r>
            <a:r>
              <a:rPr lang="en-US" dirty="0" smtClean="0"/>
              <a:t>diabetes</a:t>
            </a:r>
          </a:p>
          <a:p>
            <a:pPr marL="1200150" lvl="2" indent="-285750">
              <a:buFont typeface="+mj-lt"/>
              <a:buAutoNum type="romanLcPeriod"/>
            </a:pPr>
            <a:r>
              <a:rPr lang="en-US" dirty="0" smtClean="0"/>
              <a:t>evidence of association two orders of magnitude higher (10-14 to 10-16)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7878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3138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GWA studies reported in the GWAS catalog by 2009</a:t>
            </a:r>
          </a:p>
          <a:p>
            <a:r>
              <a:rPr lang="en-US" dirty="0"/>
              <a:t>M</a:t>
            </a:r>
            <a:r>
              <a:rPr lang="en-US" dirty="0" smtClean="0"/>
              <a:t>edian </a:t>
            </a:r>
            <a:r>
              <a:rPr lang="en-US" dirty="0"/>
              <a:t>risk allele frequency </a:t>
            </a:r>
            <a:r>
              <a:rPr lang="en-US" dirty="0" smtClean="0"/>
              <a:t>was 36% with an </a:t>
            </a:r>
            <a:r>
              <a:rPr lang="en-US" dirty="0"/>
              <a:t>interquartile range (IQR) </a:t>
            </a:r>
            <a:r>
              <a:rPr lang="en-US" dirty="0" smtClean="0"/>
              <a:t>of 21</a:t>
            </a:r>
            <a:r>
              <a:rPr lang="en-US" dirty="0"/>
              <a:t>%-</a:t>
            </a:r>
            <a:r>
              <a:rPr lang="en-US" dirty="0" smtClean="0"/>
              <a:t>53%.</a:t>
            </a:r>
          </a:p>
          <a:p>
            <a:r>
              <a:rPr lang="en-US" dirty="0"/>
              <a:t>M</a:t>
            </a:r>
            <a:r>
              <a:rPr lang="en-US" dirty="0" smtClean="0"/>
              <a:t>edian </a:t>
            </a:r>
            <a:r>
              <a:rPr lang="en-US" dirty="0"/>
              <a:t>odds ratio </a:t>
            </a:r>
            <a:r>
              <a:rPr lang="en-US" dirty="0" smtClean="0"/>
              <a:t>was 1.33</a:t>
            </a:r>
            <a:r>
              <a:rPr lang="en-US" dirty="0"/>
              <a:t> </a:t>
            </a:r>
            <a:r>
              <a:rPr lang="en-US" dirty="0" smtClean="0"/>
              <a:t>with an </a:t>
            </a:r>
            <a:r>
              <a:rPr lang="en-US" dirty="0"/>
              <a:t>IQR </a:t>
            </a:r>
            <a:r>
              <a:rPr lang="en-US" dirty="0" smtClean="0"/>
              <a:t>1.20-1.61</a:t>
            </a:r>
          </a:p>
          <a:p>
            <a:r>
              <a:rPr lang="en-US" dirty="0" smtClean="0"/>
              <a:t>Overall modest effect sizes being reported.</a:t>
            </a:r>
          </a:p>
          <a:p>
            <a:r>
              <a:rPr lang="en-US" dirty="0"/>
              <a:t>Published odds ratios for discrete traits by reported risk allele frequencies. </a:t>
            </a:r>
          </a:p>
          <a:p>
            <a:r>
              <a:rPr lang="en-US" i="1" dirty="0"/>
              <a:t>Y</a:t>
            </a:r>
            <a:r>
              <a:rPr lang="en-US" dirty="0"/>
              <a:t> axis is on the log scale.</a:t>
            </a:r>
            <a:endParaRPr lang="en-US" dirty="0" smtClean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9541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e.g</a:t>
            </a:r>
            <a:endParaRPr lang="en-US" dirty="0" smtClean="0"/>
          </a:p>
          <a:p>
            <a:r>
              <a:rPr lang="en-US" dirty="0" smtClean="0"/>
              <a:t>ARIC </a:t>
            </a:r>
            <a:r>
              <a:rPr lang="en-US" dirty="0" err="1" smtClean="0"/>
              <a:t>Affymetrix</a:t>
            </a:r>
            <a:r>
              <a:rPr lang="en-US" dirty="0" smtClean="0"/>
              <a:t> </a:t>
            </a:r>
            <a:r>
              <a:rPr lang="en-US" dirty="0"/>
              <a:t>Genome-Wide Human SNP Array </a:t>
            </a:r>
            <a:r>
              <a:rPr lang="en-US" dirty="0" smtClean="0"/>
              <a:t>6.0</a:t>
            </a:r>
          </a:p>
          <a:p>
            <a:r>
              <a:rPr lang="en-US" dirty="0"/>
              <a:t>CHS </a:t>
            </a:r>
            <a:r>
              <a:rPr lang="en-US" dirty="0" err="1"/>
              <a:t>Illumina</a:t>
            </a:r>
            <a:r>
              <a:rPr lang="en-US" dirty="0"/>
              <a:t> 370CNV Duo® </a:t>
            </a:r>
            <a:r>
              <a:rPr lang="en-US" dirty="0" err="1" smtClean="0"/>
              <a:t>BeadChip</a:t>
            </a:r>
            <a:endParaRPr lang="en-US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684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Region </a:t>
            </a:r>
            <a:r>
              <a:rPr lang="en-US" dirty="0"/>
              <a:t>of chromosome 2 </a:t>
            </a:r>
            <a:r>
              <a:rPr lang="en-US" dirty="0" smtClean="0"/>
              <a:t>containing </a:t>
            </a:r>
            <a:r>
              <a:rPr lang="en-US" dirty="0"/>
              <a:t>36 </a:t>
            </a:r>
            <a:r>
              <a:rPr lang="en-US" dirty="0" smtClean="0"/>
              <a:t>SNPs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Very low levels of </a:t>
            </a:r>
            <a:r>
              <a:rPr lang="en-US" dirty="0"/>
              <a:t>recombination </a:t>
            </a:r>
            <a:r>
              <a:rPr lang="en-US" dirty="0" smtClean="0"/>
              <a:t>events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P</a:t>
            </a:r>
            <a:r>
              <a:rPr lang="en-US" dirty="0" smtClean="0"/>
              <a:t>lot </a:t>
            </a:r>
            <a:r>
              <a:rPr lang="en-US" dirty="0"/>
              <a:t>shows the seven different haplotypes observed over this </a:t>
            </a:r>
            <a:r>
              <a:rPr lang="en-US" dirty="0" smtClean="0"/>
              <a:t>region and their frequency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err="1"/>
              <a:t>C</a:t>
            </a:r>
            <a:r>
              <a:rPr lang="en-US" dirty="0" err="1" smtClean="0"/>
              <a:t>oloured</a:t>
            </a:r>
            <a:r>
              <a:rPr lang="en-US" dirty="0" smtClean="0"/>
              <a:t> </a:t>
            </a:r>
            <a:r>
              <a:rPr lang="en-US" dirty="0"/>
              <a:t>circles </a:t>
            </a:r>
            <a:r>
              <a:rPr lang="en-US" dirty="0" smtClean="0"/>
              <a:t>indicate </a:t>
            </a:r>
            <a:r>
              <a:rPr lang="en-US" dirty="0"/>
              <a:t>SNP positions where a haplotype has the less common allele at that site. </a:t>
            </a: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Groups </a:t>
            </a:r>
            <a:r>
              <a:rPr lang="en-US" dirty="0"/>
              <a:t>of SNPs all captured by a single tag SNP (with </a:t>
            </a:r>
            <a:r>
              <a:rPr lang="en-US" i="1" dirty="0"/>
              <a:t>r</a:t>
            </a:r>
            <a:r>
              <a:rPr lang="en-US" baseline="30000" dirty="0"/>
              <a:t>2</a:t>
            </a:r>
            <a:r>
              <a:rPr lang="en-US" dirty="0"/>
              <a:t> ≥ 0.8) </a:t>
            </a:r>
            <a:r>
              <a:rPr lang="en-US" dirty="0" smtClean="0"/>
              <a:t>have </a:t>
            </a:r>
            <a:r>
              <a:rPr lang="en-US" dirty="0"/>
              <a:t>the same </a:t>
            </a:r>
            <a:r>
              <a:rPr lang="en-US" dirty="0" err="1"/>
              <a:t>colour</a:t>
            </a:r>
            <a:r>
              <a:rPr lang="en-US" dirty="0"/>
              <a:t>. Seven tag SNPs corresponding to the seven different </a:t>
            </a:r>
            <a:r>
              <a:rPr lang="en-US" dirty="0" err="1"/>
              <a:t>colours</a:t>
            </a:r>
            <a:r>
              <a:rPr lang="en-US" dirty="0"/>
              <a:t> capture all the SNPs in this </a:t>
            </a:r>
            <a:r>
              <a:rPr lang="en-US" dirty="0" smtClean="0"/>
              <a:t>region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</a:t>
            </a:r>
            <a:r>
              <a:rPr lang="en-US" dirty="0" smtClean="0"/>
              <a:t>enealogical </a:t>
            </a:r>
            <a:r>
              <a:rPr lang="en-US" dirty="0"/>
              <a:t>tree </a:t>
            </a:r>
            <a:r>
              <a:rPr lang="en-US" dirty="0" smtClean="0"/>
              <a:t>shown on left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5979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7759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GB" dirty="0"/>
              <a:t>Rare SNPs (MAF &lt;0.5</a:t>
            </a:r>
            <a:r>
              <a:rPr lang="en-GB" dirty="0" smtClean="0"/>
              <a:t>%) from the </a:t>
            </a:r>
            <a:r>
              <a:rPr lang="en-GB" dirty="0" err="1"/>
              <a:t>A</a:t>
            </a:r>
            <a:r>
              <a:rPr lang="en-GB" dirty="0" err="1" smtClean="0"/>
              <a:t>ffymetrix</a:t>
            </a:r>
            <a:r>
              <a:rPr lang="en-GB" dirty="0" smtClean="0"/>
              <a:t> 500K Chip </a:t>
            </a:r>
            <a:r>
              <a:rPr lang="en-GB" dirty="0"/>
              <a:t>SNPs on chromosome 20 imputed for 1,393 subjects of the 1958 British birth cohort</a:t>
            </a:r>
            <a:endParaRPr lang="en-GB" dirty="0" smtClean="0"/>
          </a:p>
          <a:p>
            <a:pPr marL="228600" indent="-228600">
              <a:buFont typeface="+mj-lt"/>
              <a:buAutoNum type="arabicPeriod"/>
            </a:pPr>
            <a:r>
              <a:rPr lang="en-GB" dirty="0" smtClean="0"/>
              <a:t>X axis: </a:t>
            </a:r>
            <a:r>
              <a:rPr lang="en-GB" dirty="0"/>
              <a:t>I</a:t>
            </a:r>
            <a:r>
              <a:rPr lang="en-GB" dirty="0" smtClean="0"/>
              <a:t>mputed </a:t>
            </a:r>
            <a:r>
              <a:rPr lang="en-GB" dirty="0"/>
              <a:t>from a </a:t>
            </a:r>
            <a:r>
              <a:rPr lang="en-GB" dirty="0" err="1"/>
              <a:t>HapMap</a:t>
            </a:r>
            <a:r>
              <a:rPr lang="en-GB" dirty="0"/>
              <a:t>-II-sized panel of 120 CEU chromosomes (HMII-CEU) </a:t>
            </a:r>
            <a:endParaRPr lang="en-GB" dirty="0" smtClean="0"/>
          </a:p>
          <a:p>
            <a:pPr marL="228600" indent="-228600">
              <a:buFont typeface="+mj-lt"/>
              <a:buAutoNum type="arabicPeriod"/>
            </a:pPr>
            <a:r>
              <a:rPr lang="en-GB" dirty="0" smtClean="0"/>
              <a:t>Y axis : </a:t>
            </a:r>
            <a:r>
              <a:rPr lang="en-GB" dirty="0" err="1" smtClean="0"/>
              <a:t>HapMap</a:t>
            </a:r>
            <a:r>
              <a:rPr lang="en-GB" dirty="0" smtClean="0"/>
              <a:t> </a:t>
            </a:r>
            <a:r>
              <a:rPr lang="en-GB" dirty="0"/>
              <a:t>3 panel of 410 European-ancestry chromosomes (</a:t>
            </a:r>
            <a:r>
              <a:rPr lang="en-GB" dirty="0" smtClean="0"/>
              <a:t>CEU+TSI)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Mean </a:t>
            </a:r>
            <a:r>
              <a:rPr lang="en-GB" i="1" dirty="0"/>
              <a:t>r</a:t>
            </a:r>
            <a:r>
              <a:rPr lang="en-GB" baseline="30000" dirty="0"/>
              <a:t>2</a:t>
            </a:r>
            <a:r>
              <a:rPr lang="en-GB" dirty="0"/>
              <a:t> between true and imputed genotype dosage for SNPs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74732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GB" dirty="0"/>
              <a:t>Rare SNPs (MAF &lt;0.5</a:t>
            </a:r>
            <a:r>
              <a:rPr lang="en-GB" dirty="0" smtClean="0"/>
              <a:t>%) from the </a:t>
            </a:r>
            <a:r>
              <a:rPr lang="en-GB" dirty="0" err="1"/>
              <a:t>A</a:t>
            </a:r>
            <a:r>
              <a:rPr lang="en-GB" dirty="0" err="1" smtClean="0"/>
              <a:t>ffymetrix</a:t>
            </a:r>
            <a:r>
              <a:rPr lang="en-GB" dirty="0" smtClean="0"/>
              <a:t> 500K Chip </a:t>
            </a:r>
            <a:r>
              <a:rPr lang="en-GB" dirty="0"/>
              <a:t>SNPs on chromosome 20 imputed for 1,393 subjects of the 1958 British birth cohort</a:t>
            </a:r>
            <a:endParaRPr lang="en-GB" dirty="0" smtClean="0"/>
          </a:p>
          <a:p>
            <a:pPr marL="228600" indent="-228600">
              <a:buFont typeface="+mj-lt"/>
              <a:buAutoNum type="arabicPeriod"/>
            </a:pPr>
            <a:r>
              <a:rPr lang="en-GB" dirty="0" smtClean="0"/>
              <a:t>X axis: </a:t>
            </a:r>
            <a:r>
              <a:rPr lang="en-GB" dirty="0"/>
              <a:t>I</a:t>
            </a:r>
            <a:r>
              <a:rPr lang="en-GB" dirty="0" smtClean="0"/>
              <a:t>mputed </a:t>
            </a:r>
            <a:r>
              <a:rPr lang="en-GB" dirty="0"/>
              <a:t>from a </a:t>
            </a:r>
            <a:r>
              <a:rPr lang="en-GB" dirty="0" err="1"/>
              <a:t>HapMap</a:t>
            </a:r>
            <a:r>
              <a:rPr lang="en-GB" dirty="0"/>
              <a:t>-II-sized panel of 120 CEU chromosomes (HMII-CEU) </a:t>
            </a:r>
            <a:endParaRPr lang="en-GB" dirty="0" smtClean="0"/>
          </a:p>
          <a:p>
            <a:pPr marL="228600" indent="-228600">
              <a:buFont typeface="+mj-lt"/>
              <a:buAutoNum type="arabicPeriod"/>
            </a:pPr>
            <a:r>
              <a:rPr lang="en-GB" dirty="0" smtClean="0"/>
              <a:t>Y axis : </a:t>
            </a:r>
            <a:r>
              <a:rPr lang="en-GB" dirty="0" err="1" smtClean="0"/>
              <a:t>HapMap</a:t>
            </a:r>
            <a:r>
              <a:rPr lang="en-GB" dirty="0" smtClean="0"/>
              <a:t> </a:t>
            </a:r>
            <a:r>
              <a:rPr lang="en-GB" dirty="0"/>
              <a:t>3 panel of 410 European-ancestry chromosomes (</a:t>
            </a:r>
            <a:r>
              <a:rPr lang="en-GB" dirty="0" smtClean="0"/>
              <a:t>CEU+TSI)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Mean </a:t>
            </a:r>
            <a:r>
              <a:rPr lang="en-GB" i="1" dirty="0"/>
              <a:t>r</a:t>
            </a:r>
            <a:r>
              <a:rPr lang="en-GB" baseline="30000" dirty="0"/>
              <a:t>2</a:t>
            </a:r>
            <a:r>
              <a:rPr lang="en-GB" dirty="0"/>
              <a:t> between true and imputed genotype dosage for SNPs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736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Imputation accuracy at low-frequency SNPs in </a:t>
            </a:r>
            <a:r>
              <a:rPr lang="en-US" dirty="0" err="1"/>
              <a:t>HapMap</a:t>
            </a:r>
            <a:r>
              <a:rPr lang="en-US" dirty="0"/>
              <a:t> </a:t>
            </a:r>
            <a:r>
              <a:rPr lang="en-US" dirty="0" smtClean="0"/>
              <a:t>3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True versus imputed SNPs in the African American (ASW) </a:t>
            </a:r>
            <a:r>
              <a:rPr lang="en-US" dirty="0"/>
              <a:t>panel and </a:t>
            </a:r>
            <a:r>
              <a:rPr lang="en-US" dirty="0" smtClean="0"/>
              <a:t>the Italian (TSI) </a:t>
            </a:r>
            <a:r>
              <a:rPr lang="en-US" dirty="0"/>
              <a:t>panel. </a:t>
            </a: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The accuracy of each experiment is plotted on the y-axis as the mean R2 </a:t>
            </a:r>
            <a:r>
              <a:rPr lang="en-US" dirty="0" smtClean="0"/>
              <a:t>across SNPs </a:t>
            </a:r>
            <a:r>
              <a:rPr lang="en-US" dirty="0"/>
              <a:t>with MAF &lt; </a:t>
            </a:r>
            <a:r>
              <a:rPr lang="en-US" dirty="0" smtClean="0"/>
              <a:t>5%.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Plots shows accuracy as a function of reference panel composition and the number of haplotypes in the reference panel (used for inference) </a:t>
            </a:r>
            <a:r>
              <a:rPr lang="en-US" dirty="0"/>
              <a:t>cross-validations in ASW and TSI, as a function of reference panel composition and </a:t>
            </a:r>
            <a:r>
              <a:rPr lang="en-US" dirty="0" err="1"/>
              <a:t>khap</a:t>
            </a:r>
            <a:r>
              <a:rPr lang="en-US" dirty="0"/>
              <a:t> value. </a:t>
            </a: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Each </a:t>
            </a:r>
            <a:r>
              <a:rPr lang="en-US" dirty="0"/>
              <a:t>curve represents a different reference panel, with panels added cumulatively in the order shown in the </a:t>
            </a:r>
            <a:r>
              <a:rPr lang="en-US" dirty="0" smtClean="0"/>
              <a:t>legends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8588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2409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humans, linkage studies have been successful in identifying highly penetrant genetic variants of large effect</a:t>
            </a:r>
            <a:r>
              <a:rPr lang="en-US" baseline="0" dirty="0" smtClean="0"/>
              <a:t> (</a:t>
            </a:r>
            <a:r>
              <a:rPr lang="en-US" dirty="0" smtClean="0"/>
              <a:t>odds ratio &gt;100)</a:t>
            </a:r>
            <a:r>
              <a:rPr lang="en-US" baseline="0" dirty="0" smtClean="0"/>
              <a:t> </a:t>
            </a:r>
            <a:r>
              <a:rPr lang="en-US" dirty="0" smtClean="0"/>
              <a:t>underlying hundreds, if not thousands of Mendelian diseases </a:t>
            </a:r>
          </a:p>
          <a:p>
            <a:r>
              <a:rPr lang="en-US" dirty="0" smtClean="0"/>
              <a:t>GWAS have identified 1000’s of SNPs that are strongly associated</a:t>
            </a:r>
            <a:r>
              <a:rPr lang="en-US" baseline="0" dirty="0" smtClean="0"/>
              <a:t> with common traits. Most of these SNPs are common (MAF &gt;5%)</a:t>
            </a:r>
          </a:p>
          <a:p>
            <a:r>
              <a:rPr lang="en-GB" dirty="0" smtClean="0"/>
              <a:t>SNPs identified</a:t>
            </a:r>
            <a:r>
              <a:rPr lang="en-GB" baseline="0" dirty="0" smtClean="0"/>
              <a:t> by GWAS explain only a part of the total heritability of these traits and less common SNPs may play a substantial role in identifying more robust associations.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55809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499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Imputation has several definitions: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In </a:t>
            </a:r>
            <a:r>
              <a:rPr lang="en-US" dirty="0"/>
              <a:t>statistics, imputation is the process of replacing missing data with substituted </a:t>
            </a:r>
            <a:r>
              <a:rPr lang="en-US" dirty="0" smtClean="0"/>
              <a:t>values.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Imputed values may be obtained using a model based on available observed values</a:t>
            </a:r>
          </a:p>
          <a:p>
            <a:pPr marL="685800" lvl="1" indent="-228600">
              <a:buFont typeface="+mj-lt"/>
              <a:buAutoNum type="alphaLcParenR"/>
            </a:pPr>
            <a:r>
              <a:rPr lang="en-US" dirty="0" smtClean="0"/>
              <a:t>multiple regression</a:t>
            </a:r>
          </a:p>
          <a:p>
            <a:pPr marL="685800" lvl="1" indent="-228600">
              <a:buFont typeface="+mj-lt"/>
              <a:buAutoNum type="alphaLcParenR"/>
            </a:pPr>
            <a:r>
              <a:rPr lang="en-US" dirty="0" smtClean="0"/>
              <a:t>multiple imputation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965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Sample data</a:t>
            </a:r>
          </a:p>
          <a:p>
            <a:r>
              <a:rPr lang="en-GB" dirty="0" smtClean="0"/>
              <a:t>Reference panel with dense genotyping</a:t>
            </a:r>
          </a:p>
          <a:p>
            <a:r>
              <a:rPr lang="en-GB" dirty="0" smtClean="0"/>
              <a:t>Match up of sample data with reference panel data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0201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Human Genome Project draft sequence was announced in 2000</a:t>
            </a:r>
          </a:p>
          <a:p>
            <a:r>
              <a:rPr lang="en-US" dirty="0"/>
              <a:t>The </a:t>
            </a:r>
            <a:r>
              <a:rPr lang="en-US" dirty="0" err="1"/>
              <a:t>HapMap</a:t>
            </a:r>
            <a:r>
              <a:rPr lang="en-US" dirty="0"/>
              <a:t> project began in 2003</a:t>
            </a:r>
          </a:p>
          <a:p>
            <a:r>
              <a:rPr lang="en-US" dirty="0"/>
              <a:t>The 1000 Genomes project in </a:t>
            </a:r>
          </a:p>
          <a:p>
            <a:r>
              <a:rPr lang="en-US" dirty="0"/>
              <a:t>And so on, the availability of markers known to exist in the Human Genome is </a:t>
            </a:r>
            <a:r>
              <a:rPr lang="en-US" dirty="0" smtClean="0"/>
              <a:t>increasing</a:t>
            </a:r>
            <a:endParaRPr lang="en-GB" dirty="0" smtClean="0"/>
          </a:p>
          <a:p>
            <a:r>
              <a:rPr lang="en-GB" dirty="0" smtClean="0"/>
              <a:t>One of the first successful GWA was </a:t>
            </a:r>
            <a:r>
              <a:rPr lang="en-US" dirty="0" smtClean="0"/>
              <a:t>the Complement Factor H Variant and Risk of Age-Related Macular Degeneration.</a:t>
            </a:r>
          </a:p>
          <a:p>
            <a:r>
              <a:rPr lang="en-US" dirty="0" smtClean="0"/>
              <a:t>Other early examples are the WTCCC study in 2007</a:t>
            </a:r>
          </a:p>
          <a:p>
            <a:r>
              <a:rPr lang="en-US" dirty="0" smtClean="0"/>
              <a:t>Since then the number of GWA studies has increased partly due to the larger availability of GWA markers and partly due to their success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403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cost per Genome has dropped at the same time, but it is still too expensive to conduct large studies where each sample is sequenced to a level similar to publically available resources.</a:t>
            </a:r>
          </a:p>
          <a:p>
            <a:endParaRPr lang="en-US" dirty="0" smtClean="0"/>
          </a:p>
          <a:p>
            <a:r>
              <a:rPr lang="en-US" dirty="0" smtClean="0"/>
              <a:t>At the time of the Human Genome Project the cost was 1 billion</a:t>
            </a:r>
          </a:p>
          <a:p>
            <a:r>
              <a:rPr lang="en-US" dirty="0" smtClean="0"/>
              <a:t>By July 2014 it was 5 thousand</a:t>
            </a:r>
          </a:p>
          <a:p>
            <a:r>
              <a:rPr lang="en-US" dirty="0" smtClean="0"/>
              <a:t>Exome sequencing, where only genic regions are sequenced costs about 500 to 1 thousand dollars</a:t>
            </a:r>
          </a:p>
          <a:p>
            <a:r>
              <a:rPr lang="en-US" dirty="0" smtClean="0"/>
              <a:t>Chip based genotyping costs in the 100 dollar range.</a:t>
            </a:r>
          </a:p>
          <a:p>
            <a:endParaRPr lang="en-US" dirty="0"/>
          </a:p>
          <a:p>
            <a:r>
              <a:rPr lang="en-US" dirty="0" smtClean="0"/>
              <a:t>Imputation </a:t>
            </a:r>
            <a:r>
              <a:rPr lang="en-US" dirty="0"/>
              <a:t>allows the use of information from different samples in a second sample that does not contain as many markers. </a:t>
            </a:r>
          </a:p>
          <a:p>
            <a:r>
              <a:rPr lang="en-US" dirty="0"/>
              <a:t>In this way it allows more markers to be tested without the associated </a:t>
            </a:r>
            <a:r>
              <a:rPr lang="en-US" dirty="0" smtClean="0"/>
              <a:t>costs of having to actually genotype subjects at those sites.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905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467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3996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ower </a:t>
            </a:r>
            <a:r>
              <a:rPr lang="en-US" dirty="0"/>
              <a:t>for each </a:t>
            </a:r>
            <a:r>
              <a:rPr lang="en-US" dirty="0" smtClean="0"/>
              <a:t>chip</a:t>
            </a:r>
          </a:p>
          <a:p>
            <a:r>
              <a:rPr lang="en-US" dirty="0" smtClean="0"/>
              <a:t>They simulated </a:t>
            </a:r>
            <a:r>
              <a:rPr lang="en-US" dirty="0"/>
              <a:t>data under the assumption that a particular allele is </a:t>
            </a:r>
            <a:r>
              <a:rPr lang="en-US" dirty="0" smtClean="0"/>
              <a:t>causal</a:t>
            </a:r>
          </a:p>
          <a:p>
            <a:r>
              <a:rPr lang="en-US" dirty="0"/>
              <a:t>T</a:t>
            </a:r>
            <a:r>
              <a:rPr lang="en-US" dirty="0" smtClean="0"/>
              <a:t>hen looked </a:t>
            </a:r>
            <a:r>
              <a:rPr lang="en-US" dirty="0"/>
              <a:t>to see whether any SNPs on the respective genotyping chip, within a large region around the causal SNP attain the specified significance level</a:t>
            </a:r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ample </a:t>
            </a:r>
            <a:r>
              <a:rPr lang="en-US" dirty="0"/>
              <a:t>size of 2000 cases and 2000 controls </a:t>
            </a:r>
            <a:endParaRPr lang="en-US" dirty="0" smtClean="0"/>
          </a:p>
          <a:p>
            <a:r>
              <a:rPr lang="en-US" dirty="0"/>
              <a:t>R</a:t>
            </a:r>
            <a:r>
              <a:rPr lang="en-US" dirty="0" smtClean="0"/>
              <a:t>elative </a:t>
            </a:r>
            <a:r>
              <a:rPr lang="en-US" dirty="0"/>
              <a:t>risk at the causal SNP of </a:t>
            </a:r>
            <a:r>
              <a:rPr lang="en-US" dirty="0" smtClean="0"/>
              <a:t>1.3</a:t>
            </a:r>
          </a:p>
          <a:p>
            <a:r>
              <a:rPr lang="en-US" dirty="0"/>
              <a:t>P</a:t>
            </a:r>
            <a:r>
              <a:rPr lang="en-US" dirty="0" smtClean="0"/>
              <a:t>-value </a:t>
            </a:r>
            <a:r>
              <a:rPr lang="en-US" dirty="0"/>
              <a:t>threshold of 5×10−</a:t>
            </a:r>
            <a:r>
              <a:rPr lang="en-US" dirty="0" smtClean="0"/>
              <a:t>7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2261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19089"/>
            <a:ext cx="9141619" cy="457200"/>
          </a:xfrm>
          <a:prstGeom prst="rect">
            <a:avLst/>
          </a:prstGeom>
          <a:solidFill>
            <a:srgbClr val="2A5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7824" y="6459786"/>
            <a:ext cx="3617103" cy="365125"/>
          </a:xfrm>
        </p:spPr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ine 11"/>
          <p:cNvSpPr>
            <a:spLocks noChangeShapeType="1"/>
          </p:cNvSpPr>
          <p:nvPr userDrawn="1"/>
        </p:nvSpPr>
        <p:spPr bwMode="auto">
          <a:xfrm>
            <a:off x="-2381" y="6383586"/>
            <a:ext cx="9144000" cy="0"/>
          </a:xfrm>
          <a:prstGeom prst="line">
            <a:avLst/>
          </a:prstGeom>
          <a:noFill/>
          <a:ln w="57150">
            <a:solidFill>
              <a:srgbClr val="4D4D4D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>
              <a:latin typeface="Times New Roman" charset="0"/>
            </a:endParaRPr>
          </a:p>
        </p:txBody>
      </p:sp>
      <p:sp>
        <p:nvSpPr>
          <p:cNvPr id="11" name="Text Box 9"/>
          <p:cNvSpPr txBox="1">
            <a:spLocks noChangeArrowheads="1"/>
          </p:cNvSpPr>
          <p:nvPr userDrawn="1"/>
        </p:nvSpPr>
        <p:spPr bwMode="auto">
          <a:xfrm>
            <a:off x="-180528" y="6435628"/>
            <a:ext cx="3322252" cy="406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36000" rIns="36000"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School of</a:t>
            </a:r>
            <a:br>
              <a:rPr lang="en-GB" sz="1200" b="1" dirty="0">
                <a:solidFill>
                  <a:schemeClr val="bg1"/>
                </a:solidFill>
                <a:latin typeface="Garamond" pitchFamily="18" charset="0"/>
              </a:rPr>
            </a:b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SOCIAL  AND COMMUNITY MEDICINE</a:t>
            </a:r>
          </a:p>
        </p:txBody>
      </p:sp>
      <p:grpSp>
        <p:nvGrpSpPr>
          <p:cNvPr id="12" name="Group 15"/>
          <p:cNvGrpSpPr>
            <a:grpSpLocks/>
          </p:cNvGrpSpPr>
          <p:nvPr userDrawn="1"/>
        </p:nvGrpSpPr>
        <p:grpSpPr bwMode="auto">
          <a:xfrm>
            <a:off x="7524328" y="6419304"/>
            <a:ext cx="1438002" cy="438911"/>
            <a:chOff x="4662" y="3962"/>
            <a:chExt cx="1002" cy="334"/>
          </a:xfrm>
        </p:grpSpPr>
        <p:pic>
          <p:nvPicPr>
            <p:cNvPr id="13" name="Picture 8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r="70441"/>
            <a:stretch>
              <a:fillRect/>
            </a:stretch>
          </p:blipFill>
          <p:spPr bwMode="auto">
            <a:xfrm>
              <a:off x="4662" y="3962"/>
              <a:ext cx="282" cy="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ext Box 14"/>
            <p:cNvSpPr txBox="1">
              <a:spLocks noChangeArrowheads="1"/>
            </p:cNvSpPr>
            <p:nvPr userDrawn="1"/>
          </p:nvSpPr>
          <p:spPr bwMode="auto">
            <a:xfrm>
              <a:off x="4916" y="3985"/>
              <a:ext cx="748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85000"/>
                </a:lnSpc>
                <a:defRPr/>
              </a:pPr>
              <a: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  <a:t>University of</a:t>
              </a:r>
              <a:b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</a:br>
              <a:r>
                <a:rPr lang="en-GB" sz="1800" b="1" dirty="0">
                  <a:solidFill>
                    <a:srgbClr val="F9F9F9"/>
                  </a:solidFill>
                  <a:latin typeface="Garamond" pitchFamily="18" charset="0"/>
                </a:rPr>
                <a:t>BRISTOL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2413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2381" y="6397537"/>
            <a:ext cx="9141619" cy="457200"/>
          </a:xfrm>
          <a:prstGeom prst="rect">
            <a:avLst/>
          </a:prstGeom>
          <a:solidFill>
            <a:srgbClr val="2A5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10" name="Group 15"/>
          <p:cNvGrpSpPr>
            <a:grpSpLocks/>
          </p:cNvGrpSpPr>
          <p:nvPr userDrawn="1"/>
        </p:nvGrpSpPr>
        <p:grpSpPr bwMode="auto">
          <a:xfrm>
            <a:off x="7524328" y="6415781"/>
            <a:ext cx="1438002" cy="438911"/>
            <a:chOff x="4662" y="3962"/>
            <a:chExt cx="1002" cy="334"/>
          </a:xfrm>
        </p:grpSpPr>
        <p:pic>
          <p:nvPicPr>
            <p:cNvPr id="11" name="Picture 8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r="70441"/>
            <a:stretch>
              <a:fillRect/>
            </a:stretch>
          </p:blipFill>
          <p:spPr bwMode="auto">
            <a:xfrm>
              <a:off x="4662" y="3962"/>
              <a:ext cx="282" cy="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ext Box 14"/>
            <p:cNvSpPr txBox="1">
              <a:spLocks noChangeArrowheads="1"/>
            </p:cNvSpPr>
            <p:nvPr userDrawn="1"/>
          </p:nvSpPr>
          <p:spPr bwMode="auto">
            <a:xfrm>
              <a:off x="4916" y="3985"/>
              <a:ext cx="748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85000"/>
                </a:lnSpc>
                <a:defRPr/>
              </a:pPr>
              <a: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  <a:t>University of</a:t>
              </a:r>
              <a:b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</a:br>
              <a:r>
                <a:rPr lang="en-GB" sz="1800" b="1" dirty="0">
                  <a:solidFill>
                    <a:srgbClr val="F9F9F9"/>
                  </a:solidFill>
                  <a:latin typeface="Garamond" pitchFamily="18" charset="0"/>
                </a:rPr>
                <a:t>BRISTOL</a:t>
              </a:r>
            </a:p>
          </p:txBody>
        </p:sp>
      </p:grpSp>
      <p:sp>
        <p:nvSpPr>
          <p:cNvPr id="13" name="Text Box 9"/>
          <p:cNvSpPr txBox="1">
            <a:spLocks noChangeArrowheads="1"/>
          </p:cNvSpPr>
          <p:nvPr userDrawn="1"/>
        </p:nvSpPr>
        <p:spPr bwMode="auto">
          <a:xfrm>
            <a:off x="-180528" y="6435628"/>
            <a:ext cx="3322252" cy="406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36000" rIns="36000"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School of</a:t>
            </a:r>
            <a:br>
              <a:rPr lang="en-GB" sz="1200" b="1" dirty="0">
                <a:solidFill>
                  <a:schemeClr val="bg1"/>
                </a:solidFill>
                <a:latin typeface="Garamond" pitchFamily="18" charset="0"/>
              </a:rPr>
            </a:b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SOCIAL  AND COMMUNITY MEDICINE</a:t>
            </a:r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4735" y="6452675"/>
            <a:ext cx="4266862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sp>
        <p:nvSpPr>
          <p:cNvPr id="17" name="Line 11"/>
          <p:cNvSpPr>
            <a:spLocks noChangeShapeType="1"/>
          </p:cNvSpPr>
          <p:nvPr userDrawn="1"/>
        </p:nvSpPr>
        <p:spPr bwMode="auto">
          <a:xfrm>
            <a:off x="0" y="6388349"/>
            <a:ext cx="9144000" cy="0"/>
          </a:xfrm>
          <a:prstGeom prst="line">
            <a:avLst/>
          </a:prstGeom>
          <a:noFill/>
          <a:ln w="57150">
            <a:solidFill>
              <a:srgbClr val="4D4D4D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29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rgbClr val="2A5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07113" y="6469030"/>
            <a:ext cx="3617103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GB" dirty="0" smtClean="0"/>
              <a:t>Imputation:</a:t>
            </a:r>
            <a:endParaRPr lang="en-GB" dirty="0"/>
          </a:p>
        </p:txBody>
      </p:sp>
      <p:sp>
        <p:nvSpPr>
          <p:cNvPr id="11" name="Line 11"/>
          <p:cNvSpPr>
            <a:spLocks noChangeShapeType="1"/>
          </p:cNvSpPr>
          <p:nvPr userDrawn="1"/>
        </p:nvSpPr>
        <p:spPr bwMode="auto">
          <a:xfrm>
            <a:off x="-2369" y="6373421"/>
            <a:ext cx="9144000" cy="0"/>
          </a:xfrm>
          <a:prstGeom prst="line">
            <a:avLst/>
          </a:prstGeom>
          <a:noFill/>
          <a:ln w="57150">
            <a:solidFill>
              <a:srgbClr val="4D4D4D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>
              <a:latin typeface="Times New Roman" charset="0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 userDrawn="1"/>
        </p:nvSpPr>
        <p:spPr bwMode="auto">
          <a:xfrm>
            <a:off x="-180528" y="6418646"/>
            <a:ext cx="3322252" cy="406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36000" rIns="36000"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School of</a:t>
            </a:r>
            <a:br>
              <a:rPr lang="en-GB" sz="1200" b="1" dirty="0">
                <a:solidFill>
                  <a:schemeClr val="bg1"/>
                </a:solidFill>
                <a:latin typeface="Garamond" pitchFamily="18" charset="0"/>
              </a:rPr>
            </a:b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SOCIAL  AND COMMUNITY MEDICINE</a:t>
            </a:r>
          </a:p>
        </p:txBody>
      </p:sp>
      <p:grpSp>
        <p:nvGrpSpPr>
          <p:cNvPr id="13" name="Group 15"/>
          <p:cNvGrpSpPr>
            <a:grpSpLocks/>
          </p:cNvGrpSpPr>
          <p:nvPr userDrawn="1"/>
        </p:nvGrpSpPr>
        <p:grpSpPr bwMode="auto">
          <a:xfrm>
            <a:off x="7524328" y="6403258"/>
            <a:ext cx="1438002" cy="438911"/>
            <a:chOff x="4662" y="3962"/>
            <a:chExt cx="1002" cy="334"/>
          </a:xfrm>
        </p:grpSpPr>
        <p:pic>
          <p:nvPicPr>
            <p:cNvPr id="14" name="Picture 8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 r="70441"/>
            <a:stretch>
              <a:fillRect/>
            </a:stretch>
          </p:blipFill>
          <p:spPr bwMode="auto">
            <a:xfrm>
              <a:off x="4662" y="3962"/>
              <a:ext cx="282" cy="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 Box 14"/>
            <p:cNvSpPr txBox="1">
              <a:spLocks noChangeArrowheads="1"/>
            </p:cNvSpPr>
            <p:nvPr userDrawn="1"/>
          </p:nvSpPr>
          <p:spPr bwMode="auto">
            <a:xfrm>
              <a:off x="4916" y="3985"/>
              <a:ext cx="748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85000"/>
                </a:lnSpc>
                <a:defRPr/>
              </a:pPr>
              <a: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  <a:t>University of</a:t>
              </a:r>
              <a:b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</a:br>
              <a:r>
                <a:rPr lang="en-GB" sz="1800" b="1" dirty="0">
                  <a:solidFill>
                    <a:srgbClr val="F9F9F9"/>
                  </a:solidFill>
                  <a:latin typeface="Garamond" pitchFamily="18" charset="0"/>
                </a:rPr>
                <a:t>BRISTOL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4641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rgbClr val="2A55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11" name="Line 11"/>
          <p:cNvSpPr>
            <a:spLocks noChangeShapeType="1"/>
          </p:cNvSpPr>
          <p:nvPr userDrawn="1"/>
        </p:nvSpPr>
        <p:spPr bwMode="auto">
          <a:xfrm>
            <a:off x="-2381" y="4953000"/>
            <a:ext cx="9144000" cy="0"/>
          </a:xfrm>
          <a:prstGeom prst="line">
            <a:avLst/>
          </a:prstGeom>
          <a:noFill/>
          <a:ln w="57150">
            <a:solidFill>
              <a:srgbClr val="4D4D4D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GB">
              <a:latin typeface="Times New Roman" charset="0"/>
            </a:endParaRPr>
          </a:p>
        </p:txBody>
      </p:sp>
      <p:sp>
        <p:nvSpPr>
          <p:cNvPr id="12" name="Text Box 9"/>
          <p:cNvSpPr txBox="1">
            <a:spLocks noChangeArrowheads="1"/>
          </p:cNvSpPr>
          <p:nvPr userDrawn="1"/>
        </p:nvSpPr>
        <p:spPr bwMode="auto">
          <a:xfrm>
            <a:off x="-180528" y="6451735"/>
            <a:ext cx="3322252" cy="4062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36000" rIns="36000">
            <a:spAutoFit/>
          </a:bodyPr>
          <a:lstStyle/>
          <a:p>
            <a:pPr algn="ctr">
              <a:lnSpc>
                <a:spcPct val="85000"/>
              </a:lnSpc>
              <a:defRPr/>
            </a:pP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School of</a:t>
            </a:r>
            <a:br>
              <a:rPr lang="en-GB" sz="1200" b="1" dirty="0">
                <a:solidFill>
                  <a:schemeClr val="bg1"/>
                </a:solidFill>
                <a:latin typeface="Garamond" pitchFamily="18" charset="0"/>
              </a:rPr>
            </a:br>
            <a:r>
              <a:rPr lang="en-GB" sz="1200" b="1" dirty="0">
                <a:solidFill>
                  <a:schemeClr val="bg1"/>
                </a:solidFill>
                <a:latin typeface="Garamond" pitchFamily="18" charset="0"/>
              </a:rPr>
              <a:t>SOCIAL  AND COMMUNITY MEDICINE</a:t>
            </a:r>
          </a:p>
        </p:txBody>
      </p:sp>
      <p:grpSp>
        <p:nvGrpSpPr>
          <p:cNvPr id="13" name="Group 15"/>
          <p:cNvGrpSpPr>
            <a:grpSpLocks/>
          </p:cNvGrpSpPr>
          <p:nvPr userDrawn="1"/>
        </p:nvGrpSpPr>
        <p:grpSpPr bwMode="auto">
          <a:xfrm>
            <a:off x="7524328" y="6361397"/>
            <a:ext cx="1438002" cy="438911"/>
            <a:chOff x="4662" y="3962"/>
            <a:chExt cx="1002" cy="334"/>
          </a:xfrm>
        </p:grpSpPr>
        <p:pic>
          <p:nvPicPr>
            <p:cNvPr id="14" name="Picture 8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 r="70441"/>
            <a:stretch>
              <a:fillRect/>
            </a:stretch>
          </p:blipFill>
          <p:spPr bwMode="auto">
            <a:xfrm>
              <a:off x="4662" y="3962"/>
              <a:ext cx="282" cy="3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ext Box 14"/>
            <p:cNvSpPr txBox="1">
              <a:spLocks noChangeArrowheads="1"/>
            </p:cNvSpPr>
            <p:nvPr userDrawn="1"/>
          </p:nvSpPr>
          <p:spPr bwMode="auto">
            <a:xfrm>
              <a:off x="4916" y="3985"/>
              <a:ext cx="748" cy="3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85000"/>
                </a:lnSpc>
                <a:defRPr/>
              </a:pPr>
              <a: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  <a:t>University of</a:t>
              </a:r>
              <a:br>
                <a:rPr lang="en-GB" sz="1300" b="1" dirty="0">
                  <a:solidFill>
                    <a:srgbClr val="F9F9F9"/>
                  </a:solidFill>
                  <a:latin typeface="Garamond" pitchFamily="18" charset="0"/>
                </a:rPr>
              </a:br>
              <a:r>
                <a:rPr lang="en-GB" sz="1800" b="1" dirty="0">
                  <a:solidFill>
                    <a:srgbClr val="F9F9F9"/>
                  </a:solidFill>
                  <a:latin typeface="Garamond" pitchFamily="18" charset="0"/>
                </a:rPr>
                <a:t>BRISTOL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5343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123335A-CA4A-4DC5-AFA2-2379233D70FF}" type="datetime1">
              <a:rPr lang="en-GB" smtClean="0"/>
              <a:t>21/03/2016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0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9" r:id="rId3"/>
    <p:sldLayoutId id="2147483681" r:id="rId4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2670048"/>
          </a:xfrm>
        </p:spPr>
        <p:txBody>
          <a:bodyPr>
            <a:normAutofit/>
          </a:bodyPr>
          <a:lstStyle/>
          <a:p>
            <a:r>
              <a:rPr lang="en-GB" sz="6600" dirty="0" smtClean="0"/>
              <a:t>SSCM Short Course in Genetic Epidemiology 18 – 22 </a:t>
            </a:r>
            <a:r>
              <a:rPr lang="en-GB" sz="6600" smtClean="0"/>
              <a:t>April 2016</a:t>
            </a:r>
            <a:endParaRPr lang="en-GB" sz="6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5400" dirty="0" smtClean="0"/>
              <a:t>Imputation: enrichment of </a:t>
            </a:r>
            <a:r>
              <a:rPr lang="en-US" sz="5400" dirty="0"/>
              <a:t>SNP arrays </a:t>
            </a:r>
            <a:r>
              <a:rPr lang="en-US" sz="5400" dirty="0" smtClean="0"/>
              <a:t>using Next generation </a:t>
            </a:r>
            <a:r>
              <a:rPr lang="en-US" sz="5400" dirty="0" err="1" smtClean="0"/>
              <a:t>technologY</a:t>
            </a:r>
            <a:endParaRPr lang="en-GB" sz="5400" dirty="0"/>
          </a:p>
        </p:txBody>
      </p:sp>
      <p:grpSp>
        <p:nvGrpSpPr>
          <p:cNvPr id="7" name="Group 6"/>
          <p:cNvGrpSpPr/>
          <p:nvPr/>
        </p:nvGrpSpPr>
        <p:grpSpPr>
          <a:xfrm>
            <a:off x="7308304" y="215579"/>
            <a:ext cx="1550959" cy="536896"/>
            <a:chOff x="0" y="0"/>
            <a:chExt cx="1468443" cy="488950"/>
          </a:xfrm>
        </p:grpSpPr>
        <p:sp>
          <p:nvSpPr>
            <p:cNvPr id="8" name="Rounded Rectangle 7"/>
            <p:cNvSpPr/>
            <p:nvPr/>
          </p:nvSpPr>
          <p:spPr>
            <a:xfrm>
              <a:off x="0" y="0"/>
              <a:ext cx="1468443" cy="48895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0"/>
                </a:spcAft>
              </a:pPr>
              <a:r>
                <a:rPr lang="en-GB" sz="12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  <a:endParaRPr lang="en-GB" sz="1200">
                <a:effectLst/>
                <a:latin typeface="Arial" panose="020B0604020202020204" pitchFamily="34" charset="0"/>
                <a:ea typeface="Cambria" panose="02040503050406030204" pitchFamily="18" charset="0"/>
              </a:endParaRPr>
            </a:p>
          </p:txBody>
        </p:sp>
        <p:pic>
          <p:nvPicPr>
            <p:cNvPr id="9" name="Picture 8" descr="whitelogo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59" y="54910"/>
              <a:ext cx="1292353" cy="373412"/>
            </a:xfrm>
            <a:prstGeom prst="rect">
              <a:avLst/>
            </a:prstGeom>
          </p:spPr>
        </p:pic>
      </p:grpSp>
      <p:sp>
        <p:nvSpPr>
          <p:cNvPr id="10" name="TextBox 2"/>
          <p:cNvSpPr txBox="1"/>
          <p:nvPr/>
        </p:nvSpPr>
        <p:spPr>
          <a:xfrm>
            <a:off x="806712" y="5598621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Tutor: George Mc Mahon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Email: epgmm@bristol.ac.uk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34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B. Fine-map association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Can increase the accuracy of the causal variant by identifying the marker that is most strongly associated out of directly genotyped and imputed markers.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Increasing the number </a:t>
            </a:r>
            <a:r>
              <a:rPr lang="en-GB" dirty="0"/>
              <a:t>of m</a:t>
            </a:r>
            <a:r>
              <a:rPr lang="en-GB" dirty="0" smtClean="0"/>
              <a:t>arkers can help reduce the size of the region where an association signal is located (among other factors such as linkage disequilibrium and recombination rates)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L</a:t>
            </a:r>
            <a:r>
              <a:rPr lang="en-GB" dirty="0" smtClean="0"/>
              <a:t>inkage studies typically used 500 markers evenly spaced throughout the genome and identified regions that could contain hundreds of genes while genome-wide association studies, which use millions of markers identify smaller regions, typically 500 kb in size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Imputation can help to pinpoint the location of the causal variant within this small region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9832" y="6492875"/>
            <a:ext cx="417646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501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08577"/>
          </a:xfrm>
        </p:spPr>
        <p:txBody>
          <a:bodyPr/>
          <a:lstStyle/>
          <a:p>
            <a:r>
              <a:rPr lang="en-GB" dirty="0"/>
              <a:t>Fine-map association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2959" y="5583497"/>
            <a:ext cx="7589520" cy="9178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Wellcome</a:t>
            </a:r>
            <a:r>
              <a:rPr lang="en-US" dirty="0"/>
              <a:t> Trust Case Control Consortium (WTCCC) Phase I genotype data </a:t>
            </a:r>
            <a:r>
              <a:rPr lang="en-US" dirty="0" smtClean="0"/>
              <a:t>was re-analyzed after imputation using the </a:t>
            </a:r>
            <a:r>
              <a:rPr lang="en-US" dirty="0"/>
              <a:t>1000 genomes as </a:t>
            </a:r>
            <a:r>
              <a:rPr lang="en-US" dirty="0" smtClean="0"/>
              <a:t>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Identifies two “new” associations which were already confirmed in other studies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7824" y="6453336"/>
            <a:ext cx="4464496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9120" t="11287" r="20451" b="22950"/>
          <a:stretch/>
        </p:blipFill>
        <p:spPr>
          <a:xfrm>
            <a:off x="1331640" y="99837"/>
            <a:ext cx="6325006" cy="430206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24328" y="4653135"/>
            <a:ext cx="17045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(Huang et al., 2012)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55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C. Meta-analysis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Genetic effect sizes in common diseases are typically moderate to small necessitating large sample sizes to obtain 80% power.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This level of sample size is typically too large for any one study.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Study must combine data in meta-analysis.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Imputation from a shared reference panel makes this easier by ensuring the there is a high degree of overlap in the variants tested in each study</a:t>
            </a: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7824" y="6492875"/>
            <a:ext cx="4464496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895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effect sizes in common diseases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35038" t="32979" r="35825" b="33002"/>
          <a:stretch/>
        </p:blipFill>
        <p:spPr>
          <a:xfrm>
            <a:off x="1115616" y="41906"/>
            <a:ext cx="6453744" cy="4709487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dds </a:t>
            </a:r>
            <a:r>
              <a:rPr lang="en-US" dirty="0"/>
              <a:t>ratios for discrete traits by reported risk allele </a:t>
            </a:r>
            <a:r>
              <a:rPr lang="en-US" dirty="0" smtClean="0"/>
              <a:t>frequencies in the GWAS catalog by 2009</a:t>
            </a:r>
            <a:endParaRPr lang="en-GB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9832" y="6510528"/>
            <a:ext cx="4320480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730449" y="4652815"/>
            <a:ext cx="1402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</a:t>
            </a:r>
            <a:r>
              <a:rPr lang="en-GB" sz="800" dirty="0" err="1" smtClean="0">
                <a:solidFill>
                  <a:srgbClr val="404040"/>
                </a:solidFill>
              </a:rPr>
              <a:t>Hindorff</a:t>
            </a:r>
            <a:r>
              <a:rPr lang="en-GB" sz="800" dirty="0" smtClean="0">
                <a:solidFill>
                  <a:srgbClr val="404040"/>
                </a:solidFill>
              </a:rPr>
              <a:t> et al., 2009)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0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14320"/>
          </a:xfrm>
        </p:spPr>
        <p:txBody>
          <a:bodyPr/>
          <a:lstStyle/>
          <a:p>
            <a:r>
              <a:rPr lang="en-GB" dirty="0" smtClean="0"/>
              <a:t>Meta-analysis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2959" y="5661248"/>
            <a:ext cx="7589520" cy="84013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</a:t>
            </a:r>
            <a:r>
              <a:rPr lang="en-US" sz="1400" dirty="0"/>
              <a:t> meta-analysis of genome-wide association data in 31,211 participants of European ancestry from nine large </a:t>
            </a:r>
            <a:r>
              <a:rPr lang="en-US" sz="1400" dirty="0" smtClean="0"/>
              <a:t>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 smtClean="0"/>
              <a:t>Studies used various DNA arrays to generate genotype data but all imputed to </a:t>
            </a:r>
            <a:r>
              <a:rPr lang="en-US" sz="1400" dirty="0" smtClean="0"/>
              <a:t>approximately 2.5 million SNPs </a:t>
            </a:r>
            <a:r>
              <a:rPr lang="en-US" sz="1400" dirty="0"/>
              <a:t>described in the </a:t>
            </a:r>
            <a:r>
              <a:rPr lang="en-US" sz="1400" dirty="0" err="1" smtClean="0"/>
              <a:t>HapMap</a:t>
            </a:r>
            <a:r>
              <a:rPr lang="en-US" dirty="0" smtClean="0"/>
              <a:t>.</a:t>
            </a:r>
            <a:endParaRPr lang="en-GB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9832" y="6573392"/>
            <a:ext cx="4176464" cy="261689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pic>
        <p:nvPicPr>
          <p:cNvPr id="2050" name="Picture 2" descr="Forest plots for plaque SNP associations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17034"/>
            <a:ext cx="7001112" cy="449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730449" y="4652815"/>
            <a:ext cx="1402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</a:t>
            </a:r>
            <a:r>
              <a:rPr lang="en-GB" sz="800" dirty="0" err="1" smtClean="0">
                <a:solidFill>
                  <a:srgbClr val="404040"/>
                </a:solidFill>
              </a:rPr>
              <a:t>Bis</a:t>
            </a:r>
            <a:r>
              <a:rPr lang="en-GB" sz="800" dirty="0" smtClean="0">
                <a:solidFill>
                  <a:srgbClr val="404040"/>
                </a:solidFill>
              </a:rPr>
              <a:t> et al., 2011)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3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Phasing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Phase – the way in which alleles are associated together on a chromosome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Modern methods of imputation require genotype data to be in phase prior to imputation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Current large scale genotyping processes result in genotypes at each locus </a:t>
            </a:r>
            <a:r>
              <a:rPr lang="en-GB" dirty="0" err="1" smtClean="0"/>
              <a:t>e.g</a:t>
            </a:r>
            <a:r>
              <a:rPr lang="en-GB" dirty="0" smtClean="0"/>
              <a:t> SNP1 AA, AG or AG, SNP 2 TT, CT, CC, but no information about which alleles are associated together on a chromosome.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For example, subject A has genotypes AG and TC at these two sites. When these were in phase, they could have been A-T and G-C or A-C and G-T. This information is useful for current imputation methods.</a:t>
            </a: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63688" y="6512644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20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Phasing</a:t>
            </a:r>
            <a:endParaRPr lang="en-GB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Haplotype block structure of human genome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51890" y="6530037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079762" y="4673584"/>
            <a:ext cx="20176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(International </a:t>
            </a:r>
            <a:r>
              <a:rPr lang="en-GB" sz="800" dirty="0" err="1" smtClean="0">
                <a:solidFill>
                  <a:srgbClr val="404040"/>
                </a:solidFill>
              </a:rPr>
              <a:t>HapMap</a:t>
            </a:r>
            <a:r>
              <a:rPr lang="en-GB" sz="800" dirty="0" smtClean="0">
                <a:solidFill>
                  <a:srgbClr val="404040"/>
                </a:solidFill>
              </a:rPr>
              <a:t> Consortium, 2005)</a:t>
            </a:r>
            <a:endParaRPr lang="en-GB" sz="800" dirty="0">
              <a:solidFill>
                <a:srgbClr val="404040"/>
              </a:solidFill>
            </a:endParaRPr>
          </a:p>
        </p:txBody>
      </p:sp>
      <p:pic>
        <p:nvPicPr>
          <p:cNvPr id="1030" name="Picture 6" descr="http://www.nature.com/nature/journal/v437/n7063/images/nature04226-f7.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344" y="225409"/>
            <a:ext cx="571500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6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3617103" cy="365125"/>
          </a:xfrm>
        </p:spPr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768" y="0"/>
            <a:ext cx="5184576" cy="630487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5652" y="404664"/>
            <a:ext cx="19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smtClean="0"/>
              <a:t>Clarkes algorithm</a:t>
            </a:r>
            <a:endParaRPr lang="en-GB" u="sng" dirty="0"/>
          </a:p>
        </p:txBody>
      </p:sp>
      <p:sp>
        <p:nvSpPr>
          <p:cNvPr id="12" name="TextBox 11"/>
          <p:cNvSpPr txBox="1"/>
          <p:nvPr/>
        </p:nvSpPr>
        <p:spPr>
          <a:xfrm>
            <a:off x="7425344" y="5949280"/>
            <a:ext cx="1402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(Clarke ., 1990)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6348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3617103" cy="365125"/>
          </a:xfrm>
        </p:spPr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456086"/>
              </p:ext>
            </p:extLst>
          </p:nvPr>
        </p:nvGraphicFramePr>
        <p:xfrm>
          <a:off x="1475656" y="836712"/>
          <a:ext cx="5486400" cy="228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Haplotypes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Genotypes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T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3930824" y="1196752"/>
            <a:ext cx="576064" cy="3600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909002" y="1556792"/>
            <a:ext cx="576064" cy="4229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971354" y="2924944"/>
            <a:ext cx="5760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5652" y="404664"/>
            <a:ext cx="4760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smtClean="0"/>
              <a:t>EM algorithm </a:t>
            </a:r>
            <a:r>
              <a:rPr lang="en-GB" sz="800" dirty="0" smtClean="0"/>
              <a:t>(</a:t>
            </a:r>
            <a:r>
              <a:rPr lang="en-US" sz="800" dirty="0" err="1" smtClean="0"/>
              <a:t>Excoffier</a:t>
            </a:r>
            <a:r>
              <a:rPr lang="en-US" sz="800" dirty="0" smtClean="0"/>
              <a:t> and </a:t>
            </a:r>
            <a:r>
              <a:rPr lang="en-US" sz="800" dirty="0" err="1" smtClean="0"/>
              <a:t>Slatkin</a:t>
            </a:r>
            <a:r>
              <a:rPr lang="en-US" sz="800" dirty="0" smtClean="0"/>
              <a:t> 1995)</a:t>
            </a:r>
            <a:endParaRPr lang="en-GB" sz="800" dirty="0"/>
          </a:p>
        </p:txBody>
      </p:sp>
      <p:sp>
        <p:nvSpPr>
          <p:cNvPr id="13" name="TextBox 12"/>
          <p:cNvSpPr txBox="1"/>
          <p:nvPr/>
        </p:nvSpPr>
        <p:spPr>
          <a:xfrm>
            <a:off x="379846" y="3482752"/>
            <a:ext cx="85846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GB" dirty="0" smtClean="0"/>
              <a:t>Expectation step – the haplotype frequencies of the previous iteration are used to calculate the probability of each pair of genotypes.</a:t>
            </a:r>
          </a:p>
          <a:p>
            <a:pPr marL="342900" indent="-342900">
              <a:buAutoNum type="arabicParenR"/>
            </a:pPr>
            <a:endParaRPr lang="en-GB" dirty="0" smtClean="0"/>
          </a:p>
          <a:p>
            <a:pPr marL="342900" indent="-342900">
              <a:buAutoNum type="arabicParenR"/>
            </a:pPr>
            <a:r>
              <a:rPr lang="en-GB" dirty="0" smtClean="0"/>
              <a:t>Maximisation step – The probability of each pair of genotypes is assumed to be true and the haplotype frequencies for the next iteration are obtained by counting.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981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Worked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We have a sample of ten subjects, 6 of whom have the first genotype listed in the previous slide (ambiguous) and 4 of whom have the second genotype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We assume, initially that the ambiguous genotypes lead to haplotypes which are equally likely.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Therefore, our initial expectation step results in the following </a:t>
            </a:r>
            <a:r>
              <a:rPr lang="en-GB" dirty="0"/>
              <a:t>haplotype frequencies: AGCT/AACA 30%, AGCA/AACT 30%, </a:t>
            </a:r>
            <a:r>
              <a:rPr lang="en-GB" dirty="0" smtClean="0"/>
              <a:t>AGCT/AGCT 40%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We then complete the maximisation step by counting the number of each haplotype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This gives us haplotype frequencies </a:t>
            </a:r>
            <a:r>
              <a:rPr lang="en-GB" dirty="0"/>
              <a:t>of </a:t>
            </a:r>
            <a:r>
              <a:rPr lang="en-GB" dirty="0" smtClean="0"/>
              <a:t>AGCT 55%, AACA 0.15%,AGCA 0.15% and AACT 0.15%.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63688" y="649287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328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Motivation: Three advantages of imputation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Phasing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Reference panels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Association analysis with imputed data</a:t>
            </a:r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192000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948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31840" y="6492875"/>
            <a:ext cx="3617103" cy="365125"/>
          </a:xfrm>
        </p:spPr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1504437"/>
              </p:ext>
            </p:extLst>
          </p:nvPr>
        </p:nvGraphicFramePr>
        <p:xfrm>
          <a:off x="1187624" y="476672"/>
          <a:ext cx="6768752" cy="5047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091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Newer methods of phasing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EM and Clarkes algorithm useful only for a small number of loci.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 </a:t>
            </a:r>
            <a:r>
              <a:rPr lang="en-US" dirty="0" smtClean="0"/>
              <a:t>Approximate </a:t>
            </a:r>
            <a:r>
              <a:rPr lang="en-US" dirty="0"/>
              <a:t>coalescent </a:t>
            </a:r>
            <a:r>
              <a:rPr lang="en-US" dirty="0" smtClean="0"/>
              <a:t>approach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Models new </a:t>
            </a:r>
            <a:r>
              <a:rPr lang="en-US" dirty="0"/>
              <a:t>haplotypes </a:t>
            </a:r>
            <a:r>
              <a:rPr lang="en-US" dirty="0" smtClean="0"/>
              <a:t>from </a:t>
            </a:r>
            <a:r>
              <a:rPr lang="en-US" dirty="0"/>
              <a:t>old haplotypes </a:t>
            </a:r>
            <a:r>
              <a:rPr lang="en-US" dirty="0" smtClean="0"/>
              <a:t>using mutation </a:t>
            </a:r>
            <a:r>
              <a:rPr lang="en-US" dirty="0"/>
              <a:t>and recombination. 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ver </a:t>
            </a:r>
            <a:r>
              <a:rPr lang="en-US" dirty="0"/>
              <a:t>small genomic distances, haplotypes tend to look similar to each </a:t>
            </a:r>
            <a:r>
              <a:rPr lang="en-US" dirty="0" smtClean="0"/>
              <a:t>other.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For example haplotypes with known phase 1100 and </a:t>
            </a:r>
            <a:r>
              <a:rPr lang="en-US" dirty="0"/>
              <a:t>0001 are </a:t>
            </a:r>
            <a:r>
              <a:rPr lang="en-US" dirty="0" smtClean="0"/>
              <a:t>observed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</a:t>
            </a:r>
            <a:r>
              <a:rPr lang="en-US" dirty="0" smtClean="0"/>
              <a:t>aplotypes </a:t>
            </a:r>
            <a:r>
              <a:rPr lang="en-US" dirty="0"/>
              <a:t>1101 </a:t>
            </a:r>
            <a:r>
              <a:rPr lang="en-US" dirty="0" smtClean="0"/>
              <a:t> (formed by recombination</a:t>
            </a:r>
            <a:r>
              <a:rPr lang="en-US" dirty="0"/>
              <a:t>) or 0011 (</a:t>
            </a:r>
            <a:r>
              <a:rPr lang="en-US" dirty="0" smtClean="0"/>
              <a:t>formed </a:t>
            </a:r>
            <a:r>
              <a:rPr lang="en-US" dirty="0"/>
              <a:t>by mutation) are </a:t>
            </a:r>
            <a:r>
              <a:rPr lang="en-US" dirty="0" smtClean="0"/>
              <a:t>more likely, than haplotype </a:t>
            </a:r>
            <a:r>
              <a:rPr lang="en-US" dirty="0"/>
              <a:t>1111 (formed by a recombination and a mutation</a:t>
            </a:r>
            <a:r>
              <a:rPr lang="en-US" dirty="0" smtClean="0"/>
              <a:t>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Examples </a:t>
            </a:r>
            <a:r>
              <a:rPr lang="en-US" dirty="0" smtClean="0"/>
              <a:t>include Mach, Impute and Beagle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BEAGLE model recombination and mutation implicitly by clustering </a:t>
            </a:r>
            <a:r>
              <a:rPr lang="en-US" dirty="0"/>
              <a:t>haplotypes at each locus dependent on sample size and amount of linkage </a:t>
            </a:r>
            <a:r>
              <a:rPr lang="en-US" dirty="0" smtClean="0"/>
              <a:t>disequilibrium.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699792" y="6492875"/>
            <a:ext cx="4406443" cy="365125"/>
          </a:xfrm>
        </p:spPr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</p:spTree>
    <p:extLst>
      <p:ext uri="{BB962C8B-B14F-4D97-AF65-F5344CB8AC3E}">
        <p14:creationId xmlns:p14="http://schemas.microsoft.com/office/powerpoint/2010/main" val="95739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Reference panels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err="1" smtClean="0"/>
              <a:t>HapMap</a:t>
            </a:r>
            <a:r>
              <a:rPr lang="en-GB" dirty="0" smtClean="0"/>
              <a:t> Phase II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269 subjects and 3.1million SNPs.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25–35% of common SNP variation in the populations surveyed</a:t>
            </a:r>
            <a:r>
              <a:rPr lang="en-GB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 smtClean="0"/>
              <a:t>HapMap</a:t>
            </a:r>
            <a:r>
              <a:rPr lang="en-GB" dirty="0" smtClean="0"/>
              <a:t> Phase III 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1,184 subjects and 1.6 million SNPs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1000 </a:t>
            </a:r>
            <a:r>
              <a:rPr lang="en-GB" dirty="0"/>
              <a:t>Genomes reference panel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Phase I, 1,092 individuals from 14 populations and 40 million markers.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One of the first projects to sequence the genomes of a large number of people.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Able to detect variants down to a minor allele frequency of 1% or higher.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Captures up to 98% of single nucleotide polymorphisms </a:t>
            </a:r>
            <a:r>
              <a:rPr lang="en-GB" dirty="0" smtClean="0"/>
              <a:t>of markers (MAF </a:t>
            </a:r>
            <a:r>
              <a:rPr lang="en-GB" dirty="0"/>
              <a:t>&gt; </a:t>
            </a:r>
            <a:r>
              <a:rPr lang="en-GB" dirty="0" smtClean="0"/>
              <a:t>1%) </a:t>
            </a:r>
            <a:r>
              <a:rPr lang="en-GB" dirty="0"/>
              <a:t>variation in the population </a:t>
            </a:r>
            <a:r>
              <a:rPr lang="en-GB" dirty="0" smtClean="0"/>
              <a:t>studied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Phase III, 2,504 samples and 80 million markers</a:t>
            </a:r>
            <a:endParaRPr lang="en-GB" dirty="0"/>
          </a:p>
          <a:p>
            <a:pPr marL="201168" lvl="1" indent="0">
              <a:buNone/>
            </a:pPr>
            <a:endParaRPr lang="en-GB" dirty="0" smtClean="0"/>
          </a:p>
          <a:p>
            <a:endParaRPr lang="en-GB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510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panels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UK10K </a:t>
            </a: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3,781 whole genomes sequenced at low depth (average </a:t>
            </a:r>
            <a:r>
              <a:rPr lang="en-US" dirty="0" smtClean="0"/>
              <a:t>7x)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40 million </a:t>
            </a:r>
            <a:r>
              <a:rPr lang="en-US" dirty="0" smtClean="0"/>
              <a:t>markers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Two cohorts from the UK (ALSPAC and TWINS UK)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ims </a:t>
            </a:r>
            <a:r>
              <a:rPr lang="en-US" dirty="0"/>
              <a:t>to </a:t>
            </a:r>
            <a:r>
              <a:rPr lang="en-US" dirty="0" smtClean="0"/>
              <a:t>characterize </a:t>
            </a:r>
            <a:r>
              <a:rPr lang="en-US" dirty="0"/>
              <a:t>genetic variation down to 0.1% minor allele frequency in the British population</a:t>
            </a:r>
            <a:r>
              <a:rPr lang="en-US" dirty="0" smtClean="0"/>
              <a:t>.</a:t>
            </a:r>
          </a:p>
          <a:p>
            <a:pPr marL="201168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Haplotype Reference Consortium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32,500 samples sequenced at low depth (4-8x)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40 million markers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Combines data from 20 cohorts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Mostly European ancestry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Includes 1000 Genomes phase 3 data</a:t>
            </a:r>
            <a:endParaRPr lang="en-US" dirty="0"/>
          </a:p>
          <a:p>
            <a:pPr marL="201168" lvl="1" indent="0">
              <a:buNone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915816" y="6492875"/>
            <a:ext cx="4464496" cy="365125"/>
          </a:xfrm>
        </p:spPr>
        <p:txBody>
          <a:bodyPr/>
          <a:lstStyle/>
          <a:p>
            <a:r>
              <a:rPr lang="en-GB" dirty="0"/>
              <a:t>SSCM Short Course in Genetic Epidemiology Imputation: </a:t>
            </a:r>
            <a:r>
              <a:rPr lang="en-GB" dirty="0" smtClean="0"/>
              <a:t>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410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panels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err="1" smtClean="0"/>
              <a:t>HapMap</a:t>
            </a:r>
            <a:r>
              <a:rPr lang="en-GB" dirty="0" smtClean="0"/>
              <a:t> phase II and phase III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An imputation accuracy of </a:t>
            </a:r>
            <a:r>
              <a:rPr lang="en-GB" dirty="0"/>
              <a:t>95% in European populations for common variants in both phase II and phase III.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Phase </a:t>
            </a:r>
            <a:r>
              <a:rPr lang="en-GB" dirty="0"/>
              <a:t>III results in substantial improvements of imputation </a:t>
            </a:r>
            <a:r>
              <a:rPr lang="en-GB" dirty="0" smtClean="0"/>
              <a:t>accuracy at low frequency SNPs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Attributed </a:t>
            </a:r>
            <a:r>
              <a:rPr lang="en-GB" dirty="0"/>
              <a:t>in part to larger number of samples which allow to detection of rare variants</a:t>
            </a:r>
            <a:r>
              <a:rPr lang="en-GB" dirty="0" smtClean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SNPS with a 0.5% </a:t>
            </a:r>
            <a:r>
              <a:rPr lang="en-GB" dirty="0"/>
              <a:t>&lt; MAF </a:t>
            </a:r>
            <a:r>
              <a:rPr lang="en-GB" dirty="0" smtClean="0"/>
              <a:t> &lt; 5% can be imputed to an accuracy </a:t>
            </a:r>
            <a:r>
              <a:rPr lang="en-GB" dirty="0"/>
              <a:t>of approximately 75</a:t>
            </a:r>
            <a:r>
              <a:rPr lang="en-GB" dirty="0" smtClean="0"/>
              <a:t>%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1000 genomes </a:t>
            </a:r>
            <a:r>
              <a:rPr lang="en-GB" dirty="0" smtClean="0"/>
              <a:t>SNPs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 </a:t>
            </a:r>
            <a:r>
              <a:rPr lang="en-GB" dirty="0"/>
              <a:t>SNPS with a </a:t>
            </a:r>
            <a:r>
              <a:rPr lang="en-GB" dirty="0" smtClean="0"/>
              <a:t>1% </a:t>
            </a:r>
            <a:r>
              <a:rPr lang="en-GB" dirty="0"/>
              <a:t>&lt; MAF  &lt; 5% can be imputed to an accuracy of approximately </a:t>
            </a:r>
            <a:r>
              <a:rPr lang="en-GB" dirty="0" smtClean="0"/>
              <a:t>60 – 90%</a:t>
            </a:r>
            <a:endParaRPr lang="en-GB" dirty="0"/>
          </a:p>
          <a:p>
            <a:endParaRPr lang="en-GB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97686" y="6492875"/>
            <a:ext cx="6318730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63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 Panels: Factors that affect imputation accuracy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</a:t>
            </a:r>
            <a:r>
              <a:rPr lang="en-US" dirty="0" smtClean="0"/>
              <a:t>inor </a:t>
            </a:r>
            <a:r>
              <a:rPr lang="en-US" dirty="0"/>
              <a:t>allele frequency 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As minor allele frequency decreases</a:t>
            </a:r>
            <a:r>
              <a:rPr lang="en-US" dirty="0"/>
              <a:t> </a:t>
            </a:r>
            <a:r>
              <a:rPr lang="en-US" dirty="0" smtClean="0"/>
              <a:t>imputation accuracy decreases. In other words rare </a:t>
            </a:r>
            <a:r>
              <a:rPr lang="en-US" dirty="0"/>
              <a:t>SNPs are more difficult to </a:t>
            </a:r>
            <a:r>
              <a:rPr lang="en-US" dirty="0" smtClean="0"/>
              <a:t>impute </a:t>
            </a:r>
            <a:r>
              <a:rPr lang="en-US" dirty="0"/>
              <a:t>than common SNPs; 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Reference panel size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Imputation accuracy increases </a:t>
            </a:r>
            <a:r>
              <a:rPr lang="en-US" dirty="0"/>
              <a:t>as reference panel size </a:t>
            </a:r>
            <a:r>
              <a:rPr lang="en-US" dirty="0" smtClean="0"/>
              <a:t>increases. 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Reference panel composition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and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using a combination of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haplotype panels from worldwide populations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can boost the performance of imputation, especially at rare SNPs, compared with using a single haplotype panel.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23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panel </a:t>
            </a:r>
            <a:r>
              <a:rPr lang="en-US" dirty="0" smtClean="0"/>
              <a:t>size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120 CEU chromosomes </a:t>
            </a:r>
            <a:r>
              <a:rPr lang="en-GB" dirty="0" smtClean="0"/>
              <a:t>from the </a:t>
            </a:r>
            <a:r>
              <a:rPr lang="en-GB" dirty="0" err="1"/>
              <a:t>HapMap</a:t>
            </a:r>
            <a:r>
              <a:rPr lang="en-GB" dirty="0"/>
              <a:t>-II-sized </a:t>
            </a:r>
            <a:r>
              <a:rPr lang="en-GB" dirty="0" smtClean="0"/>
              <a:t>versus 410 </a:t>
            </a:r>
            <a:r>
              <a:rPr lang="en-GB" dirty="0"/>
              <a:t>European-ancestry chromosomes </a:t>
            </a:r>
            <a:r>
              <a:rPr lang="en-GB" dirty="0" smtClean="0"/>
              <a:t>from </a:t>
            </a:r>
            <a:r>
              <a:rPr lang="en-GB" dirty="0" err="1" smtClean="0"/>
              <a:t>HapMap</a:t>
            </a:r>
            <a:r>
              <a:rPr lang="en-GB" dirty="0" smtClean="0"/>
              <a:t>-III</a:t>
            </a:r>
            <a:endParaRPr lang="en-GB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510528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pic>
        <p:nvPicPr>
          <p:cNvPr id="9" name="Picture 2" descr="Imputation accuracy and reference panel size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07"/>
          <a:stretch/>
        </p:blipFill>
        <p:spPr bwMode="auto">
          <a:xfrm>
            <a:off x="976982" y="60700"/>
            <a:ext cx="6757988" cy="463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804248" y="4553866"/>
            <a:ext cx="23397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800" dirty="0" smtClean="0">
                <a:solidFill>
                  <a:srgbClr val="404040"/>
                </a:solidFill>
              </a:rPr>
              <a:t>(International </a:t>
            </a:r>
            <a:r>
              <a:rPr lang="da-DK" sz="800" dirty="0">
                <a:solidFill>
                  <a:srgbClr val="404040"/>
                </a:solidFill>
              </a:rPr>
              <a:t>HapMap Consortiumet </a:t>
            </a:r>
            <a:r>
              <a:rPr lang="da-DK" sz="800" dirty="0" smtClean="0">
                <a:solidFill>
                  <a:srgbClr val="404040"/>
                </a:solidFill>
              </a:rPr>
              <a:t>al., 2010)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8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panel </a:t>
            </a:r>
            <a:r>
              <a:rPr lang="en-US" dirty="0" smtClean="0"/>
              <a:t>size</a:t>
            </a:r>
            <a:endParaRPr lang="en-GB" dirty="0"/>
          </a:p>
        </p:txBody>
      </p:sp>
      <p:pic>
        <p:nvPicPr>
          <p:cNvPr id="10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6966" t="15531" r="52751" b="40127"/>
          <a:stretch/>
        </p:blipFill>
        <p:spPr>
          <a:xfrm>
            <a:off x="1748705" y="23434"/>
            <a:ext cx="5084763" cy="4654550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dirty="0"/>
              <a:t>1,092 samples from the 1000 Genomes project versus 3,781 UK10K samples imputed into GWAS data from the U.K.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029" y="6510528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804248" y="4553866"/>
            <a:ext cx="23397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800" dirty="0" smtClean="0">
                <a:solidFill>
                  <a:srgbClr val="404040"/>
                </a:solidFill>
              </a:rPr>
              <a:t>(</a:t>
            </a:r>
            <a:r>
              <a:rPr lang="da-DK" sz="800" dirty="0" smtClean="0"/>
              <a:t>Huang </a:t>
            </a:r>
            <a:r>
              <a:rPr lang="da-DK" sz="800" dirty="0"/>
              <a:t>et al., 2015</a:t>
            </a:r>
            <a:r>
              <a:rPr lang="da-DK" sz="800" dirty="0" smtClean="0"/>
              <a:t>)</a:t>
            </a:r>
            <a:endParaRPr lang="en-GB" sz="800" dirty="0"/>
          </a:p>
        </p:txBody>
      </p:sp>
      <p:sp>
        <p:nvSpPr>
          <p:cNvPr id="12" name="Rectangle 11"/>
          <p:cNvSpPr/>
          <p:nvPr/>
        </p:nvSpPr>
        <p:spPr>
          <a:xfrm>
            <a:off x="1496677" y="38590"/>
            <a:ext cx="50405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89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 Panels: Factors that affect imputation accuracy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inor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allele frequency 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As minor allele frequency decreases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imputation accuracy decreases. In other words rare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SNPs are more difficult to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impute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 common SNPs; 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Reference panel size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Imputation accuracy increases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as reference panel size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increases. 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Reference panel composition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</a:t>
            </a:r>
            <a:r>
              <a:rPr lang="en-US" dirty="0" smtClean="0">
                <a:solidFill>
                  <a:schemeClr val="tx1"/>
                </a:solidFill>
              </a:rPr>
              <a:t>sing </a:t>
            </a:r>
            <a:r>
              <a:rPr lang="en-US" dirty="0">
                <a:solidFill>
                  <a:schemeClr val="tx1"/>
                </a:solidFill>
              </a:rPr>
              <a:t>a combination of haplotype panels from worldwide populations can boost the performance of imputation, especially at rare SNPs, compared with using a single haplotype panel.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616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panel </a:t>
            </a:r>
            <a:r>
              <a:rPr lang="en-US" dirty="0" smtClean="0"/>
              <a:t>composition</a:t>
            </a:r>
            <a:endParaRPr lang="en-GB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1650" t="40539" r="49213" b="35522"/>
          <a:stretch/>
        </p:blipFill>
        <p:spPr>
          <a:xfrm>
            <a:off x="663434" y="476672"/>
            <a:ext cx="7738374" cy="3973758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Improved imputation accuracy when using a worldwide reference panel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510528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668344" y="4553866"/>
            <a:ext cx="14756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(Howie et al., 2011)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95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64704"/>
            <a:ext cx="7543800" cy="972657"/>
          </a:xfrm>
        </p:spPr>
        <p:txBody>
          <a:bodyPr/>
          <a:lstStyle/>
          <a:p>
            <a:r>
              <a:rPr lang="en-GB" dirty="0" smtClean="0"/>
              <a:t>What is Imputation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Example definition in the context of genome-wide association studies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404040"/>
                </a:solidFill>
              </a:rPr>
              <a:t>“Imputation is the prediction, both of SNPs not typed in the sample and genotypes missing in the sample, using observed genotypes in the sample and observed genotypes in a reference panel.” </a:t>
            </a:r>
            <a:r>
              <a:rPr lang="en-GB" sz="2000" dirty="0">
                <a:solidFill>
                  <a:srgbClr val="404040"/>
                </a:solidFill>
              </a:rPr>
              <a:t>(</a:t>
            </a:r>
            <a:r>
              <a:rPr lang="en-GB" sz="2000" dirty="0" err="1">
                <a:solidFill>
                  <a:srgbClr val="404040"/>
                </a:solidFill>
              </a:rPr>
              <a:t>Marchini</a:t>
            </a:r>
            <a:r>
              <a:rPr lang="en-GB" sz="2000" dirty="0">
                <a:solidFill>
                  <a:srgbClr val="404040"/>
                </a:solidFill>
              </a:rPr>
              <a:t> and Howie, 2010)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192688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66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Improved imputation of less well studied variants </a:t>
            </a:r>
            <a:endParaRPr lang="en-GB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Low frequency variants </a:t>
            </a:r>
            <a:r>
              <a:rPr lang="en-GB" dirty="0" smtClean="0"/>
              <a:t>may be medically quite important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Still </a:t>
            </a:r>
            <a:r>
              <a:rPr lang="en-US" dirty="0"/>
              <a:t>to expensive to conduct </a:t>
            </a:r>
            <a:r>
              <a:rPr lang="en-US" dirty="0" smtClean="0"/>
              <a:t>whole genome or </a:t>
            </a:r>
            <a:r>
              <a:rPr lang="en-US" dirty="0" err="1" smtClean="0"/>
              <a:t>exome</a:t>
            </a:r>
            <a:r>
              <a:rPr lang="en-US" dirty="0" smtClean="0"/>
              <a:t> sequencing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Accurate imputation of low frequency variants combined with next generation arrays can fill the gap.</a:t>
            </a:r>
          </a:p>
          <a:p>
            <a:pPr marL="201168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Future 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Larger and more diverse reference panels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1000 Genomes includes ~50%, 98% and 99.7% of the SNPs with frequencies of ~0.1%, 1.0% and 5.0%, respectively, in ~2,500 UK-sampled genomes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However, coverage may be lower for populations not closely related to those studied. Only 23.7%, 76.9% and 99.3% of the SNPs with frequencies of ~0.1%, 1.0% and 5.0%, respectively, in ~2,000 genomes sequenced in a study of the isolated population of Sardinia (the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SardiNIA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study).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UK10K project: 4000 samples from two UK cohorts sequenced at X6 depth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The Haplotype Reference Consortium (HRC): a large reference panel (n = 65,000) of human haplotypes generated by combining together sequencing data from multiple cohorts. 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dirty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Improved phasing and imputation algorithms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Integration of sequence and array data to improve imputation accuracy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492875"/>
            <a:ext cx="6387048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32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79512" y="5074920"/>
            <a:ext cx="8964488" cy="514320"/>
          </a:xfrm>
        </p:spPr>
        <p:txBody>
          <a:bodyPr/>
          <a:lstStyle/>
          <a:p>
            <a:r>
              <a:rPr lang="en-GB" dirty="0"/>
              <a:t>Improved imputation of less well studied variants 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31888" t="32979" r="33463" b="39302"/>
          <a:stretch/>
        </p:blipFill>
        <p:spPr>
          <a:xfrm>
            <a:off x="539552" y="476672"/>
            <a:ext cx="7632851" cy="3816424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7584" y="5589240"/>
            <a:ext cx="7589520" cy="594360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 role of low frequency variants (1% &lt; MAF &lt; 5%) in common diseases have been typically more difficult to assess due to more emphasis on the effect of common variants (MAF &gt; 5%).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 effect of lower frequency variants on disease susceptibility is becoming more and more well studied.</a:t>
            </a:r>
            <a:endParaRPr lang="en-GB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7824" y="6562503"/>
            <a:ext cx="4392488" cy="270833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929403" y="4630414"/>
            <a:ext cx="12241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(McCarthy et al., 2008)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79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Improved imputation of less well studied variants </a:t>
            </a:r>
            <a:endParaRPr lang="en-GB" dirty="0" smtClean="0">
              <a:solidFill>
                <a:schemeClr val="bg1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Low frequency variants 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may be medically quite important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Still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 expensive to conduct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whole genome or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exome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sequencing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Accurate imputation of low frequency variants combined with next generation arrays can fill the gap.</a:t>
            </a:r>
          </a:p>
          <a:p>
            <a:pPr marL="201168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Future 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Larger and more diverse reference panels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1000 Genomes includes ~50%, 98% and 99.7% of the SNPs with frequencies of ~0.1%, 1.0% and 5.0%, respectively, in ~2,500 UK-sampled genomes </a:t>
            </a:r>
            <a:endParaRPr lang="en-US" dirty="0" smtClean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However</a:t>
            </a:r>
            <a:r>
              <a:rPr lang="en-US" dirty="0"/>
              <a:t>, coverage may be lower for populations not closely related to those studied. Only 23.7%, 76.9% and 99.3% of the SNPs with frequencies of ~0.1%, 1.0% and 5.0%, respectively, in ~2,000 genomes sequenced in a study of the isolated population of Sardinia (the </a:t>
            </a:r>
            <a:r>
              <a:rPr lang="en-US" dirty="0" err="1"/>
              <a:t>SardiNIA</a:t>
            </a:r>
            <a:r>
              <a:rPr lang="en-US" dirty="0"/>
              <a:t> study</a:t>
            </a:r>
            <a:r>
              <a:rPr lang="en-US" dirty="0" smtClean="0"/>
              <a:t>).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UK10K project: 4000 samples from two UK cohorts sequenced at X6 depth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Haplotype Reference Consortium (</a:t>
            </a:r>
            <a:r>
              <a:rPr lang="en-US" dirty="0" smtClean="0">
                <a:solidFill>
                  <a:schemeClr val="tx1"/>
                </a:solidFill>
              </a:rPr>
              <a:t>HRC): a </a:t>
            </a:r>
            <a:r>
              <a:rPr lang="en-US" dirty="0">
                <a:solidFill>
                  <a:schemeClr val="tx1"/>
                </a:solidFill>
              </a:rPr>
              <a:t>large reference </a:t>
            </a:r>
            <a:r>
              <a:rPr lang="en-US" dirty="0" smtClean="0">
                <a:solidFill>
                  <a:schemeClr val="tx1"/>
                </a:solidFill>
              </a:rPr>
              <a:t>panel (n = 65,000) </a:t>
            </a:r>
            <a:r>
              <a:rPr lang="en-US" dirty="0">
                <a:solidFill>
                  <a:schemeClr val="tx1"/>
                </a:solidFill>
              </a:rPr>
              <a:t>of human haplotypes </a:t>
            </a:r>
            <a:r>
              <a:rPr lang="en-US" dirty="0" smtClean="0">
                <a:solidFill>
                  <a:schemeClr val="tx1"/>
                </a:solidFill>
              </a:rPr>
              <a:t>generated by </a:t>
            </a:r>
            <a:r>
              <a:rPr lang="en-US" dirty="0">
                <a:solidFill>
                  <a:schemeClr val="tx1"/>
                </a:solidFill>
              </a:rPr>
              <a:t>combining together sequencing data from multiple cohorts. 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tx1"/>
                </a:solidFill>
              </a:rPr>
              <a:t>Improved phasing and imputation algorithms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tx1"/>
                </a:solidFill>
              </a:rPr>
              <a:t>Integration of sequence and array data to improve imputation accuracy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1403" y="649287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698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08577"/>
          </a:xfrm>
        </p:spPr>
        <p:txBody>
          <a:bodyPr/>
          <a:lstStyle/>
          <a:p>
            <a:r>
              <a:rPr lang="en-GB" dirty="0"/>
              <a:t>Integration of sequence and array </a:t>
            </a:r>
            <a:r>
              <a:rPr lang="en-GB" dirty="0" smtClean="0"/>
              <a:t>data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2959" y="5634239"/>
            <a:ext cx="7589520" cy="86714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Using data from SNP arrays combined with low read depth sequence data improves haplotype estimation in the 1000 Genomes Project which leads to improved imputation accuracy.</a:t>
            </a:r>
            <a:endParaRPr lang="en-GB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712" y="6528885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7425344" y="6459786"/>
            <a:ext cx="984019" cy="365125"/>
          </a:xfrm>
        </p:spPr>
        <p:txBody>
          <a:bodyPr/>
          <a:lstStyle/>
          <a:p>
            <a:fld id="{4ABF1E08-0724-4660-9A2F-A55DAF849442}" type="slidenum">
              <a:rPr lang="en-GB" smtClean="0"/>
              <a:t>33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7499" t="14799" r="18602" b="39122"/>
          <a:stretch/>
        </p:blipFill>
        <p:spPr>
          <a:xfrm>
            <a:off x="31550" y="88542"/>
            <a:ext cx="9046003" cy="40770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929403" y="4630414"/>
            <a:ext cx="12241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</a:t>
            </a:r>
            <a:r>
              <a:rPr lang="en-GB" sz="800" dirty="0" err="1" smtClean="0">
                <a:solidFill>
                  <a:srgbClr val="404040"/>
                </a:solidFill>
              </a:rPr>
              <a:t>Delaneau</a:t>
            </a:r>
            <a:r>
              <a:rPr lang="en-GB" sz="800" dirty="0" smtClean="0">
                <a:solidFill>
                  <a:srgbClr val="404040"/>
                </a:solidFill>
              </a:rPr>
              <a:t> et al., 2014)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03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Association analysis with imputed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Probabilistic outcomes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Directly genotyped data produces “hard calls” at bi-allelic markers. A subjects genotype can be one of three genotype combinations e.g. AA, AB or BB.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Imputation produces probabilities that represent the likelihood a subjects genotype is either AA, AB or BB.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In the table below, the probability that this subject is AA at SNP1 is 0.33. Similarly the probability that this subject is GT or TT at SNP2 is 0.</a:t>
            </a:r>
          </a:p>
          <a:p>
            <a:pPr marL="201168" lvl="1" indent="0">
              <a:buNone/>
            </a:pPr>
            <a:endParaRPr lang="en-GB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15816" y="6492875"/>
            <a:ext cx="4392488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813525"/>
              </p:ext>
            </p:extLst>
          </p:nvPr>
        </p:nvGraphicFramePr>
        <p:xfrm>
          <a:off x="822959" y="4221088"/>
          <a:ext cx="7709480" cy="137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Position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0.33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0.77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G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T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04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analysis with imputed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These probabilities can be used to “count” the expected number of reference alleles an individual has and plugged into the usual regression analysis as an independent variable.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The expected number of counts of the reference allele A is 2*</a:t>
            </a:r>
            <a:r>
              <a:rPr lang="en-GB" dirty="0" err="1" smtClean="0"/>
              <a:t>prob</a:t>
            </a:r>
            <a:r>
              <a:rPr lang="en-GB" dirty="0" smtClean="0"/>
              <a:t>(AA) + 1*</a:t>
            </a:r>
            <a:r>
              <a:rPr lang="en-GB" dirty="0" err="1" smtClean="0"/>
              <a:t>prob</a:t>
            </a:r>
            <a:r>
              <a:rPr lang="en-GB" dirty="0" smtClean="0"/>
              <a:t>(AB).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For example at SNP1, the expected number of counts of the A allele is 2*0.33 + 1*0.77 = 1.43, while at SNP2 it is 2*1 + 1*0 = 2. 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15816" y="6492875"/>
            <a:ext cx="4392488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941397"/>
              </p:ext>
            </p:extLst>
          </p:nvPr>
        </p:nvGraphicFramePr>
        <p:xfrm>
          <a:off x="822959" y="4221088"/>
          <a:ext cx="7709480" cy="137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Position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rs1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100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0.33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0.77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rs2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G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T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85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analysis with imputed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Validation of imputation accuracy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Some frequently used imputation software (e.g. IMPUTE2) provide estimates of imputation accuracy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Here the directly genotyped markers are hidden from the program one </a:t>
            </a:r>
            <a:r>
              <a:rPr lang="en-US" dirty="0"/>
              <a:t>at a time </a:t>
            </a:r>
            <a:r>
              <a:rPr lang="en-US" dirty="0" smtClean="0"/>
              <a:t>and then imputed as if they were missing.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imputed and actual genotypes are compared to give an indication of imputation accuracy at these sites.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overall concordance between actual and imputed genotypes indicates if the imputation is not accurate enough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This indicates accuracy at markers where observed data is available only.</a:t>
            </a:r>
          </a:p>
          <a:p>
            <a:pPr lvl="3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Imputation accuracy at missing markers is estimated and included in imputation output in frequently used imputation software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This is a measure of confidence in the accuracy of imputation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Often it ranges from 0 to 1, with higher values indicated greater confidence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Markers with lower values should be removed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The threshold to identify such varies depending on the program used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smtClean="0"/>
              <a:t>If low quality markers are not removed the false positive rate will tend to increase</a:t>
            </a: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43808" y="6484934"/>
            <a:ext cx="45365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</p:spTree>
    <p:extLst>
      <p:ext uri="{BB962C8B-B14F-4D97-AF65-F5344CB8AC3E}">
        <p14:creationId xmlns:p14="http://schemas.microsoft.com/office/powerpoint/2010/main" val="389240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Marchini</a:t>
            </a:r>
            <a:r>
              <a:rPr lang="en-US" dirty="0" smtClean="0"/>
              <a:t>, J., and Howie, B. (2010). Genotype imputation for genome-wide association studies. Nature reviews Genetics</a:t>
            </a:r>
            <a:r>
              <a:rPr lang="en-US" i="1" dirty="0" smtClean="0"/>
              <a:t> 11</a:t>
            </a:r>
            <a:r>
              <a:rPr lang="en-US" dirty="0" smtClean="0"/>
              <a:t>, 499-511.</a:t>
            </a:r>
            <a:endParaRPr lang="en-GB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Huang, J., </a:t>
            </a:r>
            <a:r>
              <a:rPr lang="en-US" dirty="0" err="1" smtClean="0"/>
              <a:t>Ellinghaus</a:t>
            </a:r>
            <a:r>
              <a:rPr lang="en-US" dirty="0" smtClean="0"/>
              <a:t>, D., Franke, A., Howie, B., and Li, Y. (2012). 1000 Genomes-based imputation identifies novel and refined associations for the </a:t>
            </a:r>
            <a:r>
              <a:rPr lang="en-US" dirty="0" err="1" smtClean="0"/>
              <a:t>Wellcome</a:t>
            </a:r>
            <a:r>
              <a:rPr lang="en-US" dirty="0" smtClean="0"/>
              <a:t> Trust Case Control Consortium phase 1 Data. European journal of human genetics : EJHG</a:t>
            </a:r>
            <a:r>
              <a:rPr lang="en-US" i="1" dirty="0" smtClean="0"/>
              <a:t> 20</a:t>
            </a:r>
            <a:r>
              <a:rPr lang="en-US" dirty="0" smtClean="0"/>
              <a:t>, 801-805.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Hindorff</a:t>
            </a:r>
            <a:r>
              <a:rPr lang="en-US" dirty="0" smtClean="0"/>
              <a:t>, L.A., </a:t>
            </a:r>
            <a:r>
              <a:rPr lang="en-US" dirty="0" err="1" smtClean="0"/>
              <a:t>Sethupathy</a:t>
            </a:r>
            <a:r>
              <a:rPr lang="en-US" dirty="0" smtClean="0"/>
              <a:t>, P., </a:t>
            </a:r>
            <a:r>
              <a:rPr lang="en-US" dirty="0" err="1" smtClean="0"/>
              <a:t>Junkins</a:t>
            </a:r>
            <a:r>
              <a:rPr lang="en-US" dirty="0" smtClean="0"/>
              <a:t>, H.A., Ramos, E.M., Mehta, J.P., Collins, F.S., and </a:t>
            </a:r>
            <a:r>
              <a:rPr lang="en-US" dirty="0" err="1" smtClean="0"/>
              <a:t>Manolio</a:t>
            </a:r>
            <a:r>
              <a:rPr lang="en-US" dirty="0" smtClean="0"/>
              <a:t>, T.A. (2009). Potential etiologic and functional implications of genome-wide association loci for human diseases and traits. Proceedings of the National Academy of Sciences of the United States of America</a:t>
            </a:r>
            <a:r>
              <a:rPr lang="en-US" i="1" dirty="0" smtClean="0"/>
              <a:t> 106</a:t>
            </a:r>
            <a:r>
              <a:rPr lang="en-US" dirty="0" smtClean="0"/>
              <a:t>, 9362-9367.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Spencer, C.C., Su, Z., Donnelly, P., and </a:t>
            </a:r>
            <a:r>
              <a:rPr lang="en-US" dirty="0" err="1" smtClean="0"/>
              <a:t>Marchini</a:t>
            </a:r>
            <a:r>
              <a:rPr lang="en-US" dirty="0" smtClean="0"/>
              <a:t>, J. (2009). Designing genome-wide association studies: sample size, power, imputation, and the choice of genotyping chip. </a:t>
            </a:r>
            <a:r>
              <a:rPr lang="en-US" dirty="0" err="1" smtClean="0"/>
              <a:t>PLoS</a:t>
            </a:r>
            <a:r>
              <a:rPr lang="en-US" dirty="0" smtClean="0"/>
              <a:t> genetics</a:t>
            </a:r>
            <a:r>
              <a:rPr lang="en-US" i="1" dirty="0" smtClean="0"/>
              <a:t> 5</a:t>
            </a:r>
            <a:r>
              <a:rPr lang="en-US" dirty="0" smtClean="0"/>
              <a:t>, e1000477.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Bis</a:t>
            </a:r>
            <a:r>
              <a:rPr lang="en-US" dirty="0" smtClean="0"/>
              <a:t>, J.C., </a:t>
            </a:r>
            <a:r>
              <a:rPr lang="en-US" dirty="0" err="1" smtClean="0"/>
              <a:t>Kavousi</a:t>
            </a:r>
            <a:r>
              <a:rPr lang="en-US" dirty="0" smtClean="0"/>
              <a:t>, M., </a:t>
            </a:r>
            <a:r>
              <a:rPr lang="en-US" dirty="0" err="1" smtClean="0"/>
              <a:t>Franceschini</a:t>
            </a:r>
            <a:r>
              <a:rPr lang="en-US" dirty="0" smtClean="0"/>
              <a:t>, N., Isaacs, A., </a:t>
            </a:r>
            <a:r>
              <a:rPr lang="en-US" dirty="0" err="1" smtClean="0"/>
              <a:t>Abecasis</a:t>
            </a:r>
            <a:r>
              <a:rPr lang="en-US" dirty="0" smtClean="0"/>
              <a:t>, G.R., </a:t>
            </a:r>
            <a:r>
              <a:rPr lang="en-US" dirty="0" err="1" smtClean="0"/>
              <a:t>Schminke</a:t>
            </a:r>
            <a:r>
              <a:rPr lang="en-US" dirty="0" smtClean="0"/>
              <a:t>, U., Post, W.S., Smith, A.V., </a:t>
            </a:r>
            <a:r>
              <a:rPr lang="en-US" dirty="0" err="1" smtClean="0"/>
              <a:t>Cupples</a:t>
            </a:r>
            <a:r>
              <a:rPr lang="en-US" dirty="0" smtClean="0"/>
              <a:t>, L.A., Markus, H.S.</a:t>
            </a:r>
            <a:r>
              <a:rPr lang="en-US" i="1" dirty="0" smtClean="0"/>
              <a:t>, et al.</a:t>
            </a:r>
            <a:r>
              <a:rPr lang="en-US" dirty="0" smtClean="0"/>
              <a:t> (2011). Meta-analysis of genome-wide association studies from the CHARGE consortium identifies common variants associated with carotid intima media thickness and plaque. Nature genetics</a:t>
            </a:r>
            <a:r>
              <a:rPr lang="en-US" i="1" dirty="0" smtClean="0"/>
              <a:t> 43</a:t>
            </a:r>
            <a:r>
              <a:rPr lang="en-US" dirty="0" smtClean="0"/>
              <a:t>, 940-947.</a:t>
            </a:r>
            <a:endParaRPr lang="en-US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International </a:t>
            </a:r>
            <a:r>
              <a:rPr lang="en-US" dirty="0" err="1" smtClean="0"/>
              <a:t>HapMap</a:t>
            </a:r>
            <a:r>
              <a:rPr lang="en-US" dirty="0" smtClean="0"/>
              <a:t>, C. (2005). A haplotype map of the human genome. Nature</a:t>
            </a:r>
            <a:r>
              <a:rPr lang="en-US" i="1" dirty="0" smtClean="0"/>
              <a:t> 437</a:t>
            </a:r>
            <a:r>
              <a:rPr lang="en-US" dirty="0" smtClean="0"/>
              <a:t>, 1299-1320.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Clark, A.G. (1990) Inference of haplotypes from PCR-amplified samples of diploid populations. </a:t>
            </a:r>
            <a:r>
              <a:rPr lang="en-GB" i="1" dirty="0" err="1"/>
              <a:t>Mol</a:t>
            </a:r>
            <a:r>
              <a:rPr lang="en-GB" i="1" dirty="0"/>
              <a:t> </a:t>
            </a:r>
            <a:r>
              <a:rPr lang="en-GB" i="1" dirty="0" err="1"/>
              <a:t>Biol</a:t>
            </a:r>
            <a:r>
              <a:rPr lang="en-GB" i="1" dirty="0"/>
              <a:t> </a:t>
            </a:r>
            <a:r>
              <a:rPr lang="en-GB" i="1" dirty="0" err="1"/>
              <a:t>Evol</a:t>
            </a:r>
            <a:r>
              <a:rPr lang="en-GB" dirty="0"/>
              <a:t>, </a:t>
            </a:r>
            <a:r>
              <a:rPr lang="en-GB" b="1" dirty="0"/>
              <a:t>7</a:t>
            </a:r>
            <a:r>
              <a:rPr lang="en-GB" dirty="0"/>
              <a:t>, 111-122</a:t>
            </a:r>
            <a:r>
              <a:rPr lang="en-GB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err="1"/>
              <a:t>Excoffier</a:t>
            </a:r>
            <a:r>
              <a:rPr lang="en-GB" dirty="0"/>
              <a:t>, L. and </a:t>
            </a:r>
            <a:r>
              <a:rPr lang="en-GB" dirty="0" err="1"/>
              <a:t>Slatkin</a:t>
            </a:r>
            <a:r>
              <a:rPr lang="en-GB" dirty="0"/>
              <a:t>, M. (1995) Maximum-likelihood estimation of molecular haplotype frequencies in a diploid population. </a:t>
            </a:r>
            <a:r>
              <a:rPr lang="en-GB" i="1" dirty="0" err="1"/>
              <a:t>Mol</a:t>
            </a:r>
            <a:r>
              <a:rPr lang="en-GB" i="1" dirty="0"/>
              <a:t> </a:t>
            </a:r>
            <a:r>
              <a:rPr lang="en-GB" i="1" dirty="0" err="1"/>
              <a:t>Biol</a:t>
            </a:r>
            <a:r>
              <a:rPr lang="en-GB" i="1" dirty="0"/>
              <a:t> </a:t>
            </a:r>
            <a:r>
              <a:rPr lang="en-GB" i="1" dirty="0" err="1"/>
              <a:t>Evol</a:t>
            </a:r>
            <a:r>
              <a:rPr lang="en-GB" dirty="0"/>
              <a:t>, </a:t>
            </a:r>
            <a:r>
              <a:rPr lang="en-GB" b="1" dirty="0"/>
              <a:t>12</a:t>
            </a:r>
            <a:r>
              <a:rPr lang="en-GB" dirty="0"/>
              <a:t>, 921-927.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Huang, J., Howie, B., McCarthy, S., </a:t>
            </a:r>
            <a:r>
              <a:rPr lang="en-GB" dirty="0" err="1"/>
              <a:t>Memari</a:t>
            </a:r>
            <a:r>
              <a:rPr lang="en-GB" dirty="0"/>
              <a:t>, Y., Walter, K., Min, J.L., </a:t>
            </a:r>
            <a:r>
              <a:rPr lang="en-GB" dirty="0" err="1"/>
              <a:t>Danecek</a:t>
            </a:r>
            <a:r>
              <a:rPr lang="en-GB" dirty="0"/>
              <a:t>, P., </a:t>
            </a:r>
            <a:r>
              <a:rPr lang="en-GB" dirty="0" err="1"/>
              <a:t>Malerba</a:t>
            </a:r>
            <a:r>
              <a:rPr lang="en-GB" dirty="0"/>
              <a:t>, G., </a:t>
            </a:r>
            <a:r>
              <a:rPr lang="en-GB" dirty="0" err="1"/>
              <a:t>Trabetti</a:t>
            </a:r>
            <a:r>
              <a:rPr lang="en-GB" dirty="0"/>
              <a:t>, E., Zheng, H.F.</a:t>
            </a:r>
            <a:r>
              <a:rPr lang="en-GB" i="1" dirty="0"/>
              <a:t> et al.</a:t>
            </a:r>
            <a:r>
              <a:rPr lang="en-GB" dirty="0"/>
              <a:t> (2015) Improved imputation of low-frequency and rare variants using the UK10K haplotype reference panel. </a:t>
            </a:r>
            <a:r>
              <a:rPr lang="en-GB" i="1" dirty="0"/>
              <a:t>Nature communications</a:t>
            </a:r>
            <a:r>
              <a:rPr lang="en-GB" dirty="0"/>
              <a:t>, </a:t>
            </a:r>
            <a:r>
              <a:rPr lang="en-GB" b="1" dirty="0"/>
              <a:t>6</a:t>
            </a:r>
            <a:r>
              <a:rPr lang="en-GB" dirty="0"/>
              <a:t>, 8111</a:t>
            </a:r>
            <a:r>
              <a:rPr lang="en-GB" dirty="0" smtClean="0"/>
              <a:t>.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Howie, B., </a:t>
            </a:r>
            <a:r>
              <a:rPr lang="en-US" dirty="0" err="1" smtClean="0"/>
              <a:t>Marchini</a:t>
            </a:r>
            <a:r>
              <a:rPr lang="en-US" dirty="0" smtClean="0"/>
              <a:t>, J., and Stephens, M. (2011). Genotype imputation with thousands of genomes. G3</a:t>
            </a:r>
            <a:r>
              <a:rPr lang="en-US" i="1" dirty="0" smtClean="0"/>
              <a:t> 1</a:t>
            </a:r>
            <a:r>
              <a:rPr lang="en-US" dirty="0" smtClean="0"/>
              <a:t>, 457-470.</a:t>
            </a:r>
            <a:endParaRPr lang="en-US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International </a:t>
            </a:r>
            <a:r>
              <a:rPr lang="en-US" dirty="0" err="1"/>
              <a:t>HapMap</a:t>
            </a:r>
            <a:r>
              <a:rPr lang="en-US" dirty="0"/>
              <a:t>, C., </a:t>
            </a:r>
            <a:r>
              <a:rPr lang="en-US" dirty="0" err="1"/>
              <a:t>Altshuler</a:t>
            </a:r>
            <a:r>
              <a:rPr lang="en-US" dirty="0"/>
              <a:t>, D.M., Gibbs, R.A., </a:t>
            </a:r>
            <a:r>
              <a:rPr lang="en-US" dirty="0" err="1"/>
              <a:t>Peltonen</a:t>
            </a:r>
            <a:r>
              <a:rPr lang="en-US" dirty="0"/>
              <a:t>, L., </a:t>
            </a:r>
            <a:r>
              <a:rPr lang="en-US" dirty="0" err="1"/>
              <a:t>Altshuler</a:t>
            </a:r>
            <a:r>
              <a:rPr lang="en-US" dirty="0"/>
              <a:t>, D.M., Gibbs, R.A., </a:t>
            </a:r>
            <a:r>
              <a:rPr lang="en-US" dirty="0" err="1"/>
              <a:t>Peltonen</a:t>
            </a:r>
            <a:r>
              <a:rPr lang="en-US" dirty="0"/>
              <a:t>, L., </a:t>
            </a:r>
            <a:r>
              <a:rPr lang="en-US" dirty="0" err="1"/>
              <a:t>Dermitzakis</a:t>
            </a:r>
            <a:r>
              <a:rPr lang="en-US" dirty="0"/>
              <a:t>, E., </a:t>
            </a:r>
            <a:r>
              <a:rPr lang="en-US" dirty="0" err="1"/>
              <a:t>Schaffner</a:t>
            </a:r>
            <a:r>
              <a:rPr lang="en-US" dirty="0"/>
              <a:t>, S.F., Yu, F.</a:t>
            </a:r>
            <a:r>
              <a:rPr lang="en-US" i="1" dirty="0"/>
              <a:t>, et al.</a:t>
            </a:r>
            <a:r>
              <a:rPr lang="en-US" dirty="0"/>
              <a:t> (2010). Integrating common and rare genetic variation in diverse human populations. Nature</a:t>
            </a:r>
            <a:r>
              <a:rPr lang="en-US" i="1" dirty="0"/>
              <a:t> 467</a:t>
            </a:r>
            <a:r>
              <a:rPr lang="en-US" dirty="0"/>
              <a:t>, 52-58</a:t>
            </a:r>
            <a:r>
              <a:rPr lang="en-US" dirty="0" smtClean="0"/>
              <a:t>.</a:t>
            </a:r>
            <a:endParaRPr lang="en-GB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McCarthy, M.I., </a:t>
            </a:r>
            <a:r>
              <a:rPr lang="en-US" dirty="0" err="1" smtClean="0"/>
              <a:t>Abecasis</a:t>
            </a:r>
            <a:r>
              <a:rPr lang="en-US" dirty="0" smtClean="0"/>
              <a:t>, G.R., </a:t>
            </a:r>
            <a:r>
              <a:rPr lang="en-US" dirty="0" err="1" smtClean="0"/>
              <a:t>Cardon</a:t>
            </a:r>
            <a:r>
              <a:rPr lang="en-US" dirty="0" smtClean="0"/>
              <a:t>, L.R., Goldstein, D.B., Little, J., Ioannidis, J.P., and Hirschhorn, J.N. (2008). Genome-wide association studies for complex traits: consensus, uncertainty and challenges. Nature reviews Genetics</a:t>
            </a:r>
            <a:r>
              <a:rPr lang="en-US" i="1" dirty="0" smtClean="0"/>
              <a:t> 9</a:t>
            </a:r>
            <a:r>
              <a:rPr lang="en-US" dirty="0" smtClean="0"/>
              <a:t>, 356-369.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Delaneau</a:t>
            </a:r>
            <a:r>
              <a:rPr lang="en-US" dirty="0" smtClean="0"/>
              <a:t>, O., </a:t>
            </a:r>
            <a:r>
              <a:rPr lang="en-US" dirty="0" err="1" smtClean="0"/>
              <a:t>Marchini</a:t>
            </a:r>
            <a:r>
              <a:rPr lang="en-US" dirty="0" smtClean="0"/>
              <a:t>, J., Genomes Project, C., and Genomes Project, C. (2014). Integrating sequence and array data to create an improved 1000 Genomes Project haplotype reference panel. Nature communications</a:t>
            </a:r>
            <a:r>
              <a:rPr lang="en-US" i="1" dirty="0" smtClean="0"/>
              <a:t> 5</a:t>
            </a:r>
            <a:r>
              <a:rPr lang="en-US" dirty="0" smtClean="0"/>
              <a:t>, 3934.</a:t>
            </a:r>
            <a:endParaRPr lang="en-US" i="1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63688" y="6512644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677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868857"/>
            <a:ext cx="7543800" cy="868503"/>
          </a:xfrm>
        </p:spPr>
        <p:txBody>
          <a:bodyPr/>
          <a:lstStyle/>
          <a:p>
            <a:r>
              <a:rPr lang="en-GB" dirty="0" smtClean="0"/>
              <a:t>Imputation overview</a:t>
            </a:r>
            <a:endParaRPr lang="en-GB" dirty="0"/>
          </a:p>
        </p:txBody>
      </p:sp>
      <p:sp>
        <p:nvSpPr>
          <p:cNvPr id="3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9373" y="6485612"/>
            <a:ext cx="6192000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grpSp>
        <p:nvGrpSpPr>
          <p:cNvPr id="8" name="Canvas 1"/>
          <p:cNvGrpSpPr/>
          <p:nvPr/>
        </p:nvGrpSpPr>
        <p:grpSpPr>
          <a:xfrm>
            <a:off x="821642" y="1655083"/>
            <a:ext cx="7349731" cy="3763089"/>
            <a:chOff x="0" y="0"/>
            <a:chExt cx="5486400" cy="244592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5486400" cy="2445385"/>
            </a:xfrm>
            <a:prstGeom prst="rect">
              <a:avLst/>
            </a:prstGeom>
          </p:spPr>
        </p:sp>
        <p:pic>
          <p:nvPicPr>
            <p:cNvPr id="10" name="Content Placeholder 3"/>
            <p:cNvPicPr>
              <a:picLocks noGrp="1" noChangeAspect="1"/>
            </p:cNvPicPr>
            <p:nvPr/>
          </p:nvPicPr>
          <p:blipFill rotWithShape="1">
            <a:blip r:embed="rId3"/>
            <a:srcRect l="41051" t="29270" r="41051" b="46865"/>
            <a:stretch/>
          </p:blipFill>
          <p:spPr>
            <a:xfrm>
              <a:off x="1819044" y="434884"/>
              <a:ext cx="1296144" cy="1080120"/>
            </a:xfrm>
            <a:prstGeom prst="rect">
              <a:avLst/>
            </a:prstGeom>
          </p:spPr>
        </p:pic>
        <p:pic>
          <p:nvPicPr>
            <p:cNvPr id="11" name="Content Placeholder 5"/>
            <p:cNvPicPr>
              <a:picLocks noGrp="1" noChangeAspect="1"/>
            </p:cNvPicPr>
            <p:nvPr/>
          </p:nvPicPr>
          <p:blipFill rotWithShape="1">
            <a:blip r:embed="rId4"/>
            <a:srcRect l="23151" t="61087" r="60920" b="15050"/>
            <a:stretch/>
          </p:blipFill>
          <p:spPr>
            <a:xfrm>
              <a:off x="179007" y="1365906"/>
              <a:ext cx="1153500" cy="1080021"/>
            </a:xfrm>
            <a:prstGeom prst="rect">
              <a:avLst/>
            </a:prstGeom>
          </p:spPr>
        </p:pic>
        <p:pic>
          <p:nvPicPr>
            <p:cNvPr id="12" name="Content Placeholder 5"/>
            <p:cNvPicPr>
              <a:picLocks noGrp="1" noChangeAspect="1"/>
            </p:cNvPicPr>
            <p:nvPr/>
          </p:nvPicPr>
          <p:blipFill rotWithShape="1">
            <a:blip r:embed="rId4"/>
            <a:srcRect l="41974" t="61310" r="41979" b="35464"/>
            <a:stretch/>
          </p:blipFill>
          <p:spPr>
            <a:xfrm>
              <a:off x="3783580" y="652766"/>
              <a:ext cx="1162050" cy="146011"/>
            </a:xfrm>
            <a:prstGeom prst="rect">
              <a:avLst/>
            </a:prstGeom>
          </p:spPr>
        </p:pic>
        <p:pic>
          <p:nvPicPr>
            <p:cNvPr id="13" name="Content Placeholder 5"/>
            <p:cNvPicPr/>
            <p:nvPr/>
          </p:nvPicPr>
          <p:blipFill rotWithShape="1">
            <a:blip r:embed="rId4"/>
            <a:srcRect l="23919" t="64177" r="60920" b="33729"/>
            <a:stretch/>
          </p:blipFill>
          <p:spPr>
            <a:xfrm>
              <a:off x="493664" y="495929"/>
              <a:ext cx="1097548" cy="94755"/>
            </a:xfrm>
            <a:prstGeom prst="rect">
              <a:avLst/>
            </a:prstGeom>
          </p:spPr>
        </p:pic>
        <p:cxnSp>
          <p:nvCxnSpPr>
            <p:cNvPr id="14" name="Curved Connector 13"/>
            <p:cNvCxnSpPr/>
            <p:nvPr/>
          </p:nvCxnSpPr>
          <p:spPr>
            <a:xfrm rot="5400000" flipH="1" flipV="1">
              <a:off x="530128" y="779225"/>
              <a:ext cx="785374" cy="544152"/>
            </a:xfrm>
            <a:prstGeom prst="curvedConnector3">
              <a:avLst>
                <a:gd name="adj1" fmla="val 5285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1591212" y="507103"/>
              <a:ext cx="293686" cy="505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1604407" y="590628"/>
              <a:ext cx="280491" cy="2530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1610017" y="608127"/>
              <a:ext cx="254587" cy="4155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610017" y="590573"/>
              <a:ext cx="260197" cy="6069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1615627" y="608070"/>
              <a:ext cx="243367" cy="6848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4344931" y="832247"/>
              <a:ext cx="5648" cy="2134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Content Placeholder 5"/>
            <p:cNvPicPr>
              <a:picLocks noGrp="1" noChangeAspect="1"/>
            </p:cNvPicPr>
            <p:nvPr/>
          </p:nvPicPr>
          <p:blipFill rotWithShape="1">
            <a:blip r:embed="rId4"/>
            <a:srcRect l="60938" t="73344" r="23152" b="24915"/>
            <a:stretch/>
          </p:blipFill>
          <p:spPr>
            <a:xfrm>
              <a:off x="3829315" y="1106992"/>
              <a:ext cx="1152128" cy="78799"/>
            </a:xfrm>
            <a:prstGeom prst="rect">
              <a:avLst/>
            </a:prstGeom>
          </p:spPr>
        </p:pic>
        <p:pic>
          <p:nvPicPr>
            <p:cNvPr id="22" name="Content Placeholder 5"/>
            <p:cNvPicPr>
              <a:picLocks noGrp="1" noChangeAspect="1"/>
            </p:cNvPicPr>
            <p:nvPr/>
          </p:nvPicPr>
          <p:blipFill rotWithShape="1">
            <a:blip r:embed="rId4"/>
            <a:srcRect l="60938" t="61090" r="23152" b="15045"/>
            <a:stretch/>
          </p:blipFill>
          <p:spPr>
            <a:xfrm>
              <a:off x="3840533" y="1304064"/>
              <a:ext cx="1152128" cy="1080120"/>
            </a:xfrm>
            <a:prstGeom prst="rect">
              <a:avLst/>
            </a:prstGeom>
          </p:spPr>
        </p:pic>
        <p:cxnSp>
          <p:nvCxnSpPr>
            <p:cNvPr id="23" name="Straight Arrow Connector 22"/>
            <p:cNvCxnSpPr/>
            <p:nvPr/>
          </p:nvCxnSpPr>
          <p:spPr>
            <a:xfrm flipH="1">
              <a:off x="4137368" y="1230658"/>
              <a:ext cx="129026" cy="1851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4406639" y="1230426"/>
              <a:ext cx="5610" cy="1965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4608593" y="1230426"/>
              <a:ext cx="151465" cy="1850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3068569" y="720323"/>
              <a:ext cx="684398" cy="5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999782" y="5426438"/>
            <a:ext cx="248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1) Partially genotyped sample with missing genotypes</a:t>
            </a:r>
            <a:endParaRPr lang="en-GB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3265828" y="1754551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3) Reference panel with dense genotyping</a:t>
            </a:r>
            <a:endParaRPr lang="en-GB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773843" y="1846649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2) Haplotypes compared to reference panel</a:t>
            </a:r>
            <a:endParaRPr lang="en-GB" sz="1600" dirty="0"/>
          </a:p>
        </p:txBody>
      </p:sp>
      <p:sp>
        <p:nvSpPr>
          <p:cNvPr id="30" name="TextBox 29"/>
          <p:cNvSpPr txBox="1"/>
          <p:nvPr/>
        </p:nvSpPr>
        <p:spPr>
          <a:xfrm>
            <a:off x="5874127" y="1825790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4) Underlying true haplotypes identified</a:t>
            </a:r>
            <a:endParaRPr lang="en-GB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13752" y="5307754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4) Missing genotypes filled in</a:t>
            </a:r>
            <a:endParaRPr lang="en-GB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6444209" y="6018498"/>
            <a:ext cx="237428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adapted from (</a:t>
            </a:r>
            <a:r>
              <a:rPr lang="en-GB" sz="800" dirty="0" err="1" smtClean="0">
                <a:solidFill>
                  <a:srgbClr val="404040"/>
                </a:solidFill>
              </a:rPr>
              <a:t>Marchini</a:t>
            </a:r>
            <a:r>
              <a:rPr lang="en-GB" sz="800" dirty="0" smtClean="0">
                <a:solidFill>
                  <a:srgbClr val="404040"/>
                </a:solidFill>
              </a:rPr>
              <a:t> and Howie, 2010)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58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impute?</a:t>
            </a:r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 discovery of novel genetic associations is limited partly by availability of genetic marker data which in turn is limited by cost</a:t>
            </a: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7704" y="6501384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pic>
        <p:nvPicPr>
          <p:cNvPr id="9" name="Picture 8"/>
          <p:cNvPicPr/>
          <p:nvPr/>
        </p:nvPicPr>
        <p:blipFill rotWithShape="1">
          <a:blip r:embed="rId3"/>
          <a:srcRect l="21220" t="11236" r="22289" b="21101"/>
          <a:stretch/>
        </p:blipFill>
        <p:spPr>
          <a:xfrm>
            <a:off x="1295642" y="116866"/>
            <a:ext cx="6552728" cy="451794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60232" y="4634813"/>
            <a:ext cx="25686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>
                <a:solidFill>
                  <a:srgbClr val="404040"/>
                </a:solidFill>
              </a:rPr>
              <a:t>downloaded from http://www.genome.gov/gwastudies/</a:t>
            </a:r>
          </a:p>
        </p:txBody>
      </p:sp>
    </p:spTree>
    <p:extLst>
      <p:ext uri="{BB962C8B-B14F-4D97-AF65-F5344CB8AC3E}">
        <p14:creationId xmlns:p14="http://schemas.microsoft.com/office/powerpoint/2010/main" val="199666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08577"/>
          </a:xfrm>
        </p:spPr>
        <p:txBody>
          <a:bodyPr/>
          <a:lstStyle/>
          <a:p>
            <a:r>
              <a:rPr lang="en-GB" dirty="0" smtClean="0"/>
              <a:t>Sequencing costs</a:t>
            </a:r>
            <a:endParaRPr lang="en-GB" dirty="0"/>
          </a:p>
        </p:txBody>
      </p:sp>
      <p:sp>
        <p:nvSpPr>
          <p:cNvPr id="32" name="Picture Placeholder 31"/>
          <p:cNvSpPr>
            <a:spLocks noGrp="1"/>
          </p:cNvSpPr>
          <p:nvPr>
            <p:ph type="pic" idx="1"/>
          </p:nvPr>
        </p:nvSpPr>
        <p:spPr>
          <a:solidFill>
            <a:schemeClr val="bg1"/>
          </a:solidFill>
        </p:spPr>
      </p:sp>
      <p:sp>
        <p:nvSpPr>
          <p:cNvPr id="28" name="Text Placeholder 27"/>
          <p:cNvSpPr>
            <a:spLocks noGrp="1"/>
          </p:cNvSpPr>
          <p:nvPr>
            <p:ph type="body" sz="half" idx="2"/>
          </p:nvPr>
        </p:nvSpPr>
        <p:spPr>
          <a:xfrm>
            <a:off x="822959" y="5373216"/>
            <a:ext cx="7589520" cy="1128168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cost per sequenced genome has fallen rapidly in the fifteen </a:t>
            </a:r>
            <a:r>
              <a:rPr lang="en-GB" dirty="0" smtClean="0"/>
              <a:t>years since </a:t>
            </a:r>
            <a:r>
              <a:rPr lang="en-GB" dirty="0"/>
              <a:t>the publication of the human genome sequence due to improvements in sequencing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However </a:t>
            </a:r>
            <a:r>
              <a:rPr lang="en-GB" dirty="0"/>
              <a:t>it is still too expensive to sequence large number of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Imputation helps to “fill in” sites that haven’t been genotyped.</a:t>
            </a:r>
          </a:p>
          <a:p>
            <a:endParaRPr lang="en-GB" dirty="0"/>
          </a:p>
        </p:txBody>
      </p:sp>
      <p:sp>
        <p:nvSpPr>
          <p:cNvPr id="3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7704" y="6507734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pic>
        <p:nvPicPr>
          <p:cNvPr id="38" name="Picture 37" descr="http://www.genome.gov/images/content/cost_genome.jp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b="5964"/>
          <a:stretch/>
        </p:blipFill>
        <p:spPr bwMode="auto">
          <a:xfrm>
            <a:off x="1061030" y="47146"/>
            <a:ext cx="7021951" cy="475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33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Motivation: Three advantages of imputation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Boots power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Fine-map association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Meta-analysis</a:t>
            </a: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59832" y="6488261"/>
            <a:ext cx="4320480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720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A. Boost power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conventional sense of an increase in power but by a slightly different route.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“The probability of detecting a variant assumed to be causal” – </a:t>
            </a:r>
            <a:r>
              <a:rPr lang="en-GB" sz="1600" dirty="0" err="1" smtClean="0"/>
              <a:t>Marchini</a:t>
            </a:r>
            <a:r>
              <a:rPr lang="en-GB" sz="1600" dirty="0" smtClean="0"/>
              <a:t> J, Howie B (2010)</a:t>
            </a:r>
          </a:p>
          <a:p>
            <a:pPr marL="457200" lvl="1" indent="0">
              <a:buNone/>
            </a:pPr>
            <a:endParaRPr lang="en-GB" sz="16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87824" y="6492875"/>
            <a:ext cx="4464496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428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Boost power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3225" t="15340" r="22438" b="39302"/>
          <a:stretch/>
        </p:blipFill>
        <p:spPr>
          <a:xfrm>
            <a:off x="539552" y="188640"/>
            <a:ext cx="8004893" cy="4176465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</a:t>
            </a:r>
            <a:r>
              <a:rPr lang="en-US" dirty="0" smtClean="0"/>
              <a:t>enotype </a:t>
            </a:r>
            <a:r>
              <a:rPr lang="en-US" dirty="0"/>
              <a:t>imputation can be used to boost the power of each chip and </a:t>
            </a:r>
            <a:r>
              <a:rPr lang="en-US" dirty="0" smtClean="0"/>
              <a:t>it also decreases differences in power </a:t>
            </a:r>
            <a:r>
              <a:rPr lang="en-US" dirty="0"/>
              <a:t>between the chips.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9740" y="6465888"/>
            <a:ext cx="4392488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524328" y="4653135"/>
            <a:ext cx="17045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(Spencer et al., 2009)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1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FFFFFF"/>
      </a:accent1>
      <a:accent2>
        <a:srgbClr val="0070C0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2065</TotalTime>
  <Words>4206</Words>
  <Application>Microsoft Office PowerPoint</Application>
  <PresentationFormat>On-screen Show (4:3)</PresentationFormat>
  <Paragraphs>446</Paragraphs>
  <Slides>37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Cambria</vt:lpstr>
      <vt:lpstr>Garamond</vt:lpstr>
      <vt:lpstr>Times New Roman</vt:lpstr>
      <vt:lpstr>Retrospect</vt:lpstr>
      <vt:lpstr>SSCM Short Course in Genetic Epidemiology 18 – 22 April 2016</vt:lpstr>
      <vt:lpstr>Contents</vt:lpstr>
      <vt:lpstr>What is Imputation</vt:lpstr>
      <vt:lpstr>Imputation overview</vt:lpstr>
      <vt:lpstr>Why impute?</vt:lpstr>
      <vt:lpstr>Sequencing costs</vt:lpstr>
      <vt:lpstr>Motivation: Three advantages of imputation</vt:lpstr>
      <vt:lpstr>A. Boost power</vt:lpstr>
      <vt:lpstr>Boost power</vt:lpstr>
      <vt:lpstr>B. Fine-map association</vt:lpstr>
      <vt:lpstr>Fine-map association</vt:lpstr>
      <vt:lpstr>C. Meta-analysis</vt:lpstr>
      <vt:lpstr>Genetic effect sizes in common diseases</vt:lpstr>
      <vt:lpstr>Meta-analysis</vt:lpstr>
      <vt:lpstr>Phasing</vt:lpstr>
      <vt:lpstr>Phasing</vt:lpstr>
      <vt:lpstr>PowerPoint Presentation</vt:lpstr>
      <vt:lpstr>PowerPoint Presentation</vt:lpstr>
      <vt:lpstr>Worked example</vt:lpstr>
      <vt:lpstr>PowerPoint Presentation</vt:lpstr>
      <vt:lpstr>Newer methods of phasing</vt:lpstr>
      <vt:lpstr>Reference panels</vt:lpstr>
      <vt:lpstr>Reference panels</vt:lpstr>
      <vt:lpstr>Reference panels</vt:lpstr>
      <vt:lpstr>Reference Panels: Factors that affect imputation accuracy</vt:lpstr>
      <vt:lpstr>Reference panel size</vt:lpstr>
      <vt:lpstr>Reference panel size</vt:lpstr>
      <vt:lpstr>Reference Panels: Factors that affect imputation accuracy</vt:lpstr>
      <vt:lpstr>Reference panel composition</vt:lpstr>
      <vt:lpstr>Future directions</vt:lpstr>
      <vt:lpstr>Improved imputation of less well studied variants </vt:lpstr>
      <vt:lpstr>Future directions</vt:lpstr>
      <vt:lpstr>Integration of sequence and array data</vt:lpstr>
      <vt:lpstr>Association analysis with imputed data</vt:lpstr>
      <vt:lpstr>Association analysis with imputed data</vt:lpstr>
      <vt:lpstr>Association analysis with imputed data</vt:lpstr>
      <vt:lpstr>References</vt:lpstr>
    </vt:vector>
  </TitlesOfParts>
  <Company>University of Bristol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 McMahon</dc:creator>
  <cp:lastModifiedBy>G McMahon</cp:lastModifiedBy>
  <cp:revision>131</cp:revision>
  <dcterms:created xsi:type="dcterms:W3CDTF">2015-01-21T10:09:37Z</dcterms:created>
  <dcterms:modified xsi:type="dcterms:W3CDTF">2016-03-21T10:57:14Z</dcterms:modified>
</cp:coreProperties>
</file>

<file path=docProps/thumbnail.jpeg>
</file>